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0" r:id="rId2"/>
    <p:sldId id="363" r:id="rId3"/>
    <p:sldId id="365" r:id="rId4"/>
    <p:sldId id="368" r:id="rId5"/>
    <p:sldId id="367" r:id="rId6"/>
    <p:sldId id="366" r:id="rId7"/>
    <p:sldId id="502" r:id="rId8"/>
    <p:sldId id="503" r:id="rId9"/>
    <p:sldId id="504" r:id="rId10"/>
    <p:sldId id="505" r:id="rId11"/>
    <p:sldId id="506" r:id="rId12"/>
    <p:sldId id="507" r:id="rId13"/>
    <p:sldId id="522" r:id="rId14"/>
    <p:sldId id="524" r:id="rId15"/>
    <p:sldId id="523" r:id="rId16"/>
    <p:sldId id="528" r:id="rId17"/>
    <p:sldId id="529" r:id="rId18"/>
    <p:sldId id="5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/>
    <p:restoredTop sz="94664"/>
  </p:normalViewPr>
  <p:slideViewPr>
    <p:cSldViewPr snapToGrid="0" snapToObjects="1">
      <p:cViewPr varScale="1">
        <p:scale>
          <a:sx n="160" d="100"/>
          <a:sy n="160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FD03C-70B6-7943-B464-D546930C2292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C9D7A-C14E-2D4B-8859-E5C429B76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is a core part of this class and it as helped drive deep learning.  For those in industry, you have likely heard of a number of definitions,  but to level set I’ll try to define.</a:t>
            </a:r>
          </a:p>
        </p:txBody>
      </p:sp>
    </p:spTree>
    <p:extLst>
      <p:ext uri="{BB962C8B-B14F-4D97-AF65-F5344CB8AC3E}">
        <p14:creationId xmlns:p14="http://schemas.microsoft.com/office/powerpoint/2010/main" val="206974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99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8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8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72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25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54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23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3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Ramp Defense was learned after 43.4 MILLION episodes</a:t>
            </a:r>
          </a:p>
        </p:txBody>
      </p:sp>
    </p:spTree>
    <p:extLst>
      <p:ext uri="{BB962C8B-B14F-4D97-AF65-F5344CB8AC3E}">
        <p14:creationId xmlns:p14="http://schemas.microsoft.com/office/powerpoint/2010/main" val="287008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0E6B-DE78-844E-BB9D-B09487536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182E2-B495-0345-B1D4-4FB448954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EFB2E-44F7-C44A-9CA7-D119A2D3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3104C-7761-6A44-BD51-AC92B356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A067B-E863-DA44-8482-AC7E9035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4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641B-EE83-B644-A8EE-1D71889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B7921-FCAD-2049-BA62-966C79C00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8652-2E14-2F45-B45A-66F33D0C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5FF6B-71B2-4C45-BB2A-BBD093F4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F3E3-F2B7-8B4A-8402-96AB5EFD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3F3DE-3796-7146-A97D-7C53996F3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58130-8AED-3D41-9D70-88B6006C4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B44A-F28D-4142-BEB9-0887F1D8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150CD-C831-394A-82FC-E03D3110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2B144-6556-E648-8417-D2F34E53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2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943C-79A5-5C43-AD43-1E488829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97BEB-985B-E048-A976-27768EED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1F85-BD24-6E44-8800-969E2E6E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DD008-6909-8E4F-B74E-C5E11E98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38964-3AA3-894F-B005-8686712C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2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C0DB-D03D-C04B-B921-B7093ADA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AFD0B-0DE9-0249-BA3E-4694CA306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CD89E-63F8-1E45-9681-94BE80AA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78E9C-CF3C-B347-9348-B10373EB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366C8-1A62-6249-8EFC-9DB78491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020-83B7-4F4C-952C-AD7D1C2F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0CC6-B117-F646-8A96-B7260D636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785B9-95A8-8443-AE1D-7CF0A23D0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721F7-B079-A243-AAD4-72CABCFE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8A9F7-2EB8-904C-94C8-0D8E4E7D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4E4EA-4D94-7A48-A55A-F9F07D5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22AB-D09E-5846-9EEA-3718184C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586A6-8240-9D43-91FB-41C110314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CF058-AEF5-5A4D-B878-B0B6A4130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8D487-701E-6146-8205-487F373A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FF6C2-E72D-B84F-A013-CD3601D9D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54791-9304-834C-962E-AE5617F4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405D9-131D-0446-BA71-1A90022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D4AB4-A8FD-9449-B7FC-10C436B7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1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2A7D-053A-CA45-91EC-3B46F0AF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6DCDB-8C5B-7F40-8E82-25E3F122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07262-2CE4-0D4A-834A-6DEE33B6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49E4A-9B0F-A34E-9FA2-D9A5D3B6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1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CED50-6021-0644-A50F-14ED7A62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7DA48-CAA9-E449-B64B-D020690A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95279-9F59-6C4F-91DF-7AF66E24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FC4B-3F5B-E54C-B1DD-2C80D4F3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91E0-E7ED-1E48-8921-52161AEC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40F65-9853-1048-8480-E96C2AF92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1B947-9A5C-1040-8C9D-FB3C44D1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1087A-4E47-FF4B-BE3B-9B368A48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1BD7B-D668-0049-B54C-616043C5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2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1855-4DE0-F940-BDF5-427BE808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B0E5B-B38F-7541-A492-D3D73D00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11BE3-AA7D-8649-AAA5-BF1E99FAF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33CBC-96D6-0A42-95F1-34C9DCCD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93876-008E-3D4C-8C35-9B51DABD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3AA93-97FB-0248-A93C-56E03374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62A1B-B673-8242-A79F-A1894644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5007A-E660-6F49-AF32-B361F68A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A5FE-57E7-3D4F-8414-A74EB1F48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A1409-73BC-B648-8199-6A2E4BD7C1B1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A2960-6638-1F40-97FD-0D56CD01B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75899-7963-D140-ADAC-157003A60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C4C1B-4612-5144-B12B-E90F45D7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3.06278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openai.com/blog/emergent-tool-use/" TargetMode="External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hyperlink" Target="https://github.com/openai/retro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pplications-of-reinforcement-learning-in-real-world-1a94955bcd1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atec-gmbh.de/en/blog/introduction-to-q-learn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28800"/>
            <a:ext cx="10363200" cy="900546"/>
          </a:xfrm>
        </p:spPr>
        <p:txBody>
          <a:bodyPr>
            <a:normAutofit fontScale="90000"/>
          </a:bodyPr>
          <a:lstStyle/>
          <a:p>
            <a:r>
              <a:rPr lang="en-US" dirty="0"/>
              <a:t>Deep Reinforcement Learning (DRL)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2026AE-E277-4764-9A60-F861F606A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90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FB0894-D8F6-41A3-9F0F-EE9D11B1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Repeated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3F0F4-F11E-CC4D-92A5-5A11F474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896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go right, then the </a:t>
            </a:r>
            <a:r>
              <a:rPr lang="en-US" i="1" dirty="0"/>
              <a:t>following</a:t>
            </a:r>
            <a:r>
              <a:rPr lang="en-US" dirty="0"/>
              <a:t> step has a max value of 14.</a:t>
            </a:r>
          </a:p>
        </p:txBody>
      </p:sp>
      <p:sp>
        <p:nvSpPr>
          <p:cNvPr id="46" name="Shape 220">
            <a:extLst>
              <a:ext uri="{FF2B5EF4-FFF2-40B4-BE49-F238E27FC236}">
                <a16:creationId xmlns:a16="http://schemas.microsoft.com/office/drawing/2014/main" id="{9955F940-EA96-499C-9A11-7A7A1EA837A3}"/>
              </a:ext>
            </a:extLst>
          </p:cNvPr>
          <p:cNvSpPr/>
          <p:nvPr/>
        </p:nvSpPr>
        <p:spPr>
          <a:xfrm>
            <a:off x="3966741" y="4882268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7EA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sp>
        <p:nvSpPr>
          <p:cNvPr id="48" name="Shape 234">
            <a:extLst>
              <a:ext uri="{FF2B5EF4-FFF2-40B4-BE49-F238E27FC236}">
                <a16:creationId xmlns:a16="http://schemas.microsoft.com/office/drawing/2014/main" id="{9704E54E-B5F1-4D7D-9473-5860B9362A76}"/>
              </a:ext>
            </a:extLst>
          </p:cNvPr>
          <p:cNvSpPr/>
          <p:nvPr/>
        </p:nvSpPr>
        <p:spPr>
          <a:xfrm>
            <a:off x="7935379" y="4882268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7EA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051779-E3BD-473D-9808-95460C6E4A81}"/>
              </a:ext>
            </a:extLst>
          </p:cNvPr>
          <p:cNvGrpSpPr/>
          <p:nvPr/>
        </p:nvGrpSpPr>
        <p:grpSpPr>
          <a:xfrm>
            <a:off x="8717574" y="3209620"/>
            <a:ext cx="2813732" cy="3495980"/>
            <a:chOff x="8717574" y="3209620"/>
            <a:chExt cx="2813732" cy="3495980"/>
          </a:xfrm>
        </p:grpSpPr>
        <p:cxnSp>
          <p:nvCxnSpPr>
            <p:cNvPr id="50" name="Shape 239">
              <a:extLst>
                <a:ext uri="{FF2B5EF4-FFF2-40B4-BE49-F238E27FC236}">
                  <a16:creationId xmlns:a16="http://schemas.microsoft.com/office/drawing/2014/main" id="{3D8C9FFB-EE7A-4A76-A7C4-EE7CA3B30C30}"/>
                </a:ext>
              </a:extLst>
            </p:cNvPr>
            <p:cNvCxnSpPr>
              <a:cxnSpLocks/>
              <a:stCxn id="58" idx="0"/>
              <a:endCxn id="54" idx="2"/>
            </p:cNvCxnSpPr>
            <p:nvPr/>
          </p:nvCxnSpPr>
          <p:spPr>
            <a:xfrm flipH="1" flipV="1">
              <a:off x="9311934" y="4618411"/>
              <a:ext cx="777240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hape 240">
              <a:extLst>
                <a:ext uri="{FF2B5EF4-FFF2-40B4-BE49-F238E27FC236}">
                  <a16:creationId xmlns:a16="http://schemas.microsoft.com/office/drawing/2014/main" id="{A96BC186-FE29-4CA1-8844-BC356D4AC927}"/>
                </a:ext>
              </a:extLst>
            </p:cNvPr>
            <p:cNvCxnSpPr>
              <a:cxnSpLocks/>
              <a:stCxn id="58" idx="0"/>
              <a:endCxn id="56" idx="2"/>
            </p:cNvCxnSpPr>
            <p:nvPr/>
          </p:nvCxnSpPr>
          <p:spPr>
            <a:xfrm flipV="1">
              <a:off x="10089174" y="4618411"/>
              <a:ext cx="847772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Shape 194">
              <a:extLst>
                <a:ext uri="{FF2B5EF4-FFF2-40B4-BE49-F238E27FC236}">
                  <a16:creationId xmlns:a16="http://schemas.microsoft.com/office/drawing/2014/main" id="{165426AD-1D26-4E73-B81E-D3585914CB5C}"/>
                </a:ext>
              </a:extLst>
            </p:cNvPr>
            <p:cNvSpPr/>
            <p:nvPr/>
          </p:nvSpPr>
          <p:spPr>
            <a:xfrm>
              <a:off x="8717574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27</a:t>
              </a:r>
            </a:p>
          </p:txBody>
        </p:sp>
        <p:sp>
          <p:nvSpPr>
            <p:cNvPr id="56" name="Shape 195">
              <a:extLst>
                <a:ext uri="{FF2B5EF4-FFF2-40B4-BE49-F238E27FC236}">
                  <a16:creationId xmlns:a16="http://schemas.microsoft.com/office/drawing/2014/main" id="{E19A9010-1902-4F14-89DD-87180DAE9260}"/>
                </a:ext>
              </a:extLst>
            </p:cNvPr>
            <p:cNvSpPr/>
            <p:nvPr/>
          </p:nvSpPr>
          <p:spPr>
            <a:xfrm>
              <a:off x="10342586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14</a:t>
              </a:r>
            </a:p>
          </p:txBody>
        </p:sp>
        <p:sp>
          <p:nvSpPr>
            <p:cNvPr id="57" name="Shape 201">
              <a:extLst>
                <a:ext uri="{FF2B5EF4-FFF2-40B4-BE49-F238E27FC236}">
                  <a16:creationId xmlns:a16="http://schemas.microsoft.com/office/drawing/2014/main" id="{91F83523-8457-4DCD-8C3F-AE97FE8CEFEB}"/>
                </a:ext>
              </a:extLst>
            </p:cNvPr>
            <p:cNvSpPr txBox="1"/>
            <p:nvPr/>
          </p:nvSpPr>
          <p:spPr>
            <a:xfrm>
              <a:off x="10395858" y="3209620"/>
              <a:ext cx="1076472" cy="42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Update</a:t>
              </a:r>
              <a:endParaRPr lang="en-US" sz="2000" dirty="0"/>
            </a:p>
          </p:txBody>
        </p:sp>
        <p:sp>
          <p:nvSpPr>
            <p:cNvPr id="58" name="Shape 237">
              <a:extLst>
                <a:ext uri="{FF2B5EF4-FFF2-40B4-BE49-F238E27FC236}">
                  <a16:creationId xmlns:a16="http://schemas.microsoft.com/office/drawing/2014/main" id="{0A01FD5D-EBC7-4C07-9354-19CC0FA5B81A}"/>
                </a:ext>
              </a:extLst>
            </p:cNvPr>
            <p:cNvSpPr/>
            <p:nvPr/>
          </p:nvSpPr>
          <p:spPr>
            <a:xfrm>
              <a:off x="9311934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59" name="Shape 238">
              <a:extLst>
                <a:ext uri="{FF2B5EF4-FFF2-40B4-BE49-F238E27FC236}">
                  <a16:creationId xmlns:a16="http://schemas.microsoft.com/office/drawing/2014/main" id="{946E7827-F742-4835-930B-A093D2157CBF}"/>
                </a:ext>
              </a:extLst>
            </p:cNvPr>
            <p:cNvSpPr/>
            <p:nvPr/>
          </p:nvSpPr>
          <p:spPr>
            <a:xfrm>
              <a:off x="9311934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60" name="Shape 241">
              <a:extLst>
                <a:ext uri="{FF2B5EF4-FFF2-40B4-BE49-F238E27FC236}">
                  <a16:creationId xmlns:a16="http://schemas.microsoft.com/office/drawing/2014/main" id="{F63009A7-A9F4-4EDB-BCE6-49CE2F457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9174" y="5737644"/>
              <a:ext cx="0" cy="301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417EED-5677-40FF-81FB-EBE3ABBE7D16}"/>
              </a:ext>
            </a:extLst>
          </p:cNvPr>
          <p:cNvGrpSpPr/>
          <p:nvPr/>
        </p:nvGrpSpPr>
        <p:grpSpPr>
          <a:xfrm>
            <a:off x="4713307" y="2819400"/>
            <a:ext cx="2838877" cy="3886200"/>
            <a:chOff x="4713307" y="2819400"/>
            <a:chExt cx="2838877" cy="3886200"/>
          </a:xfrm>
        </p:grpSpPr>
        <p:cxnSp>
          <p:nvCxnSpPr>
            <p:cNvPr id="62" name="Shape 189">
              <a:extLst>
                <a:ext uri="{FF2B5EF4-FFF2-40B4-BE49-F238E27FC236}">
                  <a16:creationId xmlns:a16="http://schemas.microsoft.com/office/drawing/2014/main" id="{C7A6DA03-243B-4352-9B80-EC3912A585BA}"/>
                </a:ext>
              </a:extLst>
            </p:cNvPr>
            <p:cNvCxnSpPr>
              <a:cxnSpLocks/>
              <a:stCxn id="99" idx="0"/>
              <a:endCxn id="98" idx="2"/>
            </p:cNvCxnSpPr>
            <p:nvPr/>
          </p:nvCxnSpPr>
          <p:spPr>
            <a:xfrm flipV="1">
              <a:off x="5307667" y="3337646"/>
              <a:ext cx="825079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hape 191">
              <a:extLst>
                <a:ext uri="{FF2B5EF4-FFF2-40B4-BE49-F238E27FC236}">
                  <a16:creationId xmlns:a16="http://schemas.microsoft.com/office/drawing/2014/main" id="{6836F9BA-63A9-4FA5-9CE1-31F648940717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H="1" flipV="1">
              <a:off x="6132746" y="3337646"/>
              <a:ext cx="825078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hape 223">
              <a:extLst>
                <a:ext uri="{FF2B5EF4-FFF2-40B4-BE49-F238E27FC236}">
                  <a16:creationId xmlns:a16="http://schemas.microsoft.com/office/drawing/2014/main" id="{5857F3BA-402F-4D8B-98AE-487C046A1D71}"/>
                </a:ext>
              </a:extLst>
            </p:cNvPr>
            <p:cNvCxnSpPr>
              <a:cxnSpLocks/>
              <a:stCxn id="101" idx="0"/>
              <a:endCxn id="99" idx="2"/>
            </p:cNvCxnSpPr>
            <p:nvPr/>
          </p:nvCxnSpPr>
          <p:spPr>
            <a:xfrm flipH="1" flipV="1">
              <a:off x="5307667" y="4618411"/>
              <a:ext cx="778079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hape 224">
              <a:extLst>
                <a:ext uri="{FF2B5EF4-FFF2-40B4-BE49-F238E27FC236}">
                  <a16:creationId xmlns:a16="http://schemas.microsoft.com/office/drawing/2014/main" id="{54482187-B90F-4A84-8ABD-E11367CF677D}"/>
                </a:ext>
              </a:extLst>
            </p:cNvPr>
            <p:cNvCxnSpPr>
              <a:cxnSpLocks/>
              <a:stCxn id="101" idx="0"/>
              <a:endCxn id="100" idx="2"/>
            </p:cNvCxnSpPr>
            <p:nvPr/>
          </p:nvCxnSpPr>
          <p:spPr>
            <a:xfrm flipV="1">
              <a:off x="6085746" y="4618411"/>
              <a:ext cx="872078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Shape 165">
              <a:extLst>
                <a:ext uri="{FF2B5EF4-FFF2-40B4-BE49-F238E27FC236}">
                  <a16:creationId xmlns:a16="http://schemas.microsoft.com/office/drawing/2014/main" id="{D1F8AA81-7523-4DB2-9739-B392ACE257C8}"/>
                </a:ext>
              </a:extLst>
            </p:cNvPr>
            <p:cNvSpPr/>
            <p:nvPr/>
          </p:nvSpPr>
          <p:spPr>
            <a:xfrm>
              <a:off x="4713307" y="2819400"/>
              <a:ext cx="2838877" cy="51824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Max is 14!</a:t>
              </a:r>
            </a:p>
          </p:txBody>
        </p:sp>
        <p:sp>
          <p:nvSpPr>
            <p:cNvPr id="99" name="Shape 180">
              <a:extLst>
                <a:ext uri="{FF2B5EF4-FFF2-40B4-BE49-F238E27FC236}">
                  <a16:creationId xmlns:a16="http://schemas.microsoft.com/office/drawing/2014/main" id="{F79958DD-B83F-444E-AEB1-C71A1A6A202A}"/>
                </a:ext>
              </a:extLst>
            </p:cNvPr>
            <p:cNvSpPr/>
            <p:nvPr/>
          </p:nvSpPr>
          <p:spPr>
            <a:xfrm>
              <a:off x="4713307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Left:</a:t>
              </a:r>
            </a:p>
            <a:p>
              <a:pPr algn="ctr"/>
              <a:r>
                <a:rPr lang="en-US" sz="2000" dirty="0"/>
                <a:t>Q* = 14</a:t>
              </a:r>
            </a:p>
          </p:txBody>
        </p:sp>
        <p:sp>
          <p:nvSpPr>
            <p:cNvPr id="100" name="Shape 188">
              <a:extLst>
                <a:ext uri="{FF2B5EF4-FFF2-40B4-BE49-F238E27FC236}">
                  <a16:creationId xmlns:a16="http://schemas.microsoft.com/office/drawing/2014/main" id="{542DCFAD-CE63-45CE-85CC-2EE4DB0167A5}"/>
                </a:ext>
              </a:extLst>
            </p:cNvPr>
            <p:cNvSpPr/>
            <p:nvPr/>
          </p:nvSpPr>
          <p:spPr>
            <a:xfrm>
              <a:off x="6363464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Right:</a:t>
              </a:r>
            </a:p>
            <a:p>
              <a:pPr algn="ctr"/>
              <a:r>
                <a:rPr lang="en-US" sz="2000" dirty="0"/>
                <a:t>Q* = 2</a:t>
              </a:r>
            </a:p>
          </p:txBody>
        </p:sp>
        <p:sp>
          <p:nvSpPr>
            <p:cNvPr id="101" name="Shape 222">
              <a:extLst>
                <a:ext uri="{FF2B5EF4-FFF2-40B4-BE49-F238E27FC236}">
                  <a16:creationId xmlns:a16="http://schemas.microsoft.com/office/drawing/2014/main" id="{7BC28564-DF93-4F73-A1ED-4DE43501B6E5}"/>
                </a:ext>
              </a:extLst>
            </p:cNvPr>
            <p:cNvSpPr/>
            <p:nvPr/>
          </p:nvSpPr>
          <p:spPr>
            <a:xfrm>
              <a:off x="5308506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cxnSp>
          <p:nvCxnSpPr>
            <p:cNvPr id="102" name="Shape 226">
              <a:extLst>
                <a:ext uri="{FF2B5EF4-FFF2-40B4-BE49-F238E27FC236}">
                  <a16:creationId xmlns:a16="http://schemas.microsoft.com/office/drawing/2014/main" id="{5AF499D9-373F-4731-B400-B4C52E8A1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5746" y="5737644"/>
              <a:ext cx="0" cy="301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Shape 228">
              <a:extLst>
                <a:ext uri="{FF2B5EF4-FFF2-40B4-BE49-F238E27FC236}">
                  <a16:creationId xmlns:a16="http://schemas.microsoft.com/office/drawing/2014/main" id="{2EDBD305-1A23-4205-93A1-CD3E1523A870}"/>
                </a:ext>
              </a:extLst>
            </p:cNvPr>
            <p:cNvSpPr/>
            <p:nvPr/>
          </p:nvSpPr>
          <p:spPr>
            <a:xfrm>
              <a:off x="5308506" y="6065520"/>
              <a:ext cx="1554480" cy="640080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</a:t>
              </a:r>
              <a:br>
                <a:rPr lang="en-US" sz="2000" dirty="0"/>
              </a:br>
              <a:r>
                <a:rPr lang="en-US" sz="2000" dirty="0"/>
                <a:t>“Right 1”</a:t>
              </a:r>
            </a:p>
          </p:txBody>
        </p:sp>
      </p:grpSp>
      <p:sp>
        <p:nvSpPr>
          <p:cNvPr id="116" name="Shape 243">
            <a:extLst>
              <a:ext uri="{FF2B5EF4-FFF2-40B4-BE49-F238E27FC236}">
                <a16:creationId xmlns:a16="http://schemas.microsoft.com/office/drawing/2014/main" id="{3BB812AB-8769-4B84-A00E-66E4C0EC381B}"/>
              </a:ext>
            </a:extLst>
          </p:cNvPr>
          <p:cNvSpPr txBox="1"/>
          <p:nvPr/>
        </p:nvSpPr>
        <p:spPr>
          <a:xfrm>
            <a:off x="3603399" y="5424676"/>
            <a:ext cx="1275323" cy="37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Evaluate</a:t>
            </a:r>
            <a:endParaRPr lang="en-US" sz="2000" dirty="0"/>
          </a:p>
        </p:txBody>
      </p:sp>
      <p:sp>
        <p:nvSpPr>
          <p:cNvPr id="117" name="Shape 244">
            <a:extLst>
              <a:ext uri="{FF2B5EF4-FFF2-40B4-BE49-F238E27FC236}">
                <a16:creationId xmlns:a16="http://schemas.microsoft.com/office/drawing/2014/main" id="{82C387F1-FF5A-4071-82DA-0AB10B05FBA9}"/>
              </a:ext>
            </a:extLst>
          </p:cNvPr>
          <p:cNvSpPr txBox="1"/>
          <p:nvPr/>
        </p:nvSpPr>
        <p:spPr>
          <a:xfrm>
            <a:off x="7615340" y="5424676"/>
            <a:ext cx="1188719" cy="43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Go back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C621D8-5E79-4313-BEA0-D0E6E987D454}"/>
              </a:ext>
            </a:extLst>
          </p:cNvPr>
          <p:cNvGrpSpPr/>
          <p:nvPr/>
        </p:nvGrpSpPr>
        <p:grpSpPr>
          <a:xfrm>
            <a:off x="734787" y="2306799"/>
            <a:ext cx="2887060" cy="4398801"/>
            <a:chOff x="734787" y="2306799"/>
            <a:chExt cx="2887060" cy="439880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3C51428-AB0B-41C1-9F61-AB08035FD36C}"/>
                </a:ext>
              </a:extLst>
            </p:cNvPr>
            <p:cNvGrpSpPr/>
            <p:nvPr/>
          </p:nvGrpSpPr>
          <p:grpSpPr>
            <a:xfrm>
              <a:off x="734787" y="2306799"/>
              <a:ext cx="2887060" cy="4398801"/>
              <a:chOff x="734787" y="2306799"/>
              <a:chExt cx="2887060" cy="4398801"/>
            </a:xfrm>
          </p:grpSpPr>
          <p:cxnSp>
            <p:nvCxnSpPr>
              <p:cNvPr id="105" name="Shape 217">
                <a:extLst>
                  <a:ext uri="{FF2B5EF4-FFF2-40B4-BE49-F238E27FC236}">
                    <a16:creationId xmlns:a16="http://schemas.microsoft.com/office/drawing/2014/main" id="{BDCC5CD5-22E5-463F-A09B-1902627655C6}"/>
                  </a:ext>
                </a:extLst>
              </p:cNvPr>
              <p:cNvCxnSpPr>
                <a:cxnSpLocks/>
                <a:stCxn id="112" idx="0"/>
              </p:cNvCxnSpPr>
              <p:nvPr/>
            </p:nvCxnSpPr>
            <p:spPr>
              <a:xfrm flipH="1" flipV="1">
                <a:off x="1289958" y="4653643"/>
                <a:ext cx="886654" cy="4156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Shape 166">
                <a:extLst>
                  <a:ext uri="{FF2B5EF4-FFF2-40B4-BE49-F238E27FC236}">
                    <a16:creationId xmlns:a16="http://schemas.microsoft.com/office/drawing/2014/main" id="{8230C1B8-24F9-453F-9DE4-F6D3806D5362}"/>
                  </a:ext>
                </a:extLst>
              </p:cNvPr>
              <p:cNvSpPr/>
              <p:nvPr/>
            </p:nvSpPr>
            <p:spPr>
              <a:xfrm>
                <a:off x="2133213" y="2706670"/>
                <a:ext cx="1488634" cy="2050152"/>
              </a:xfrm>
              <a:prstGeom prst="roundRect">
                <a:avLst>
                  <a:gd name="adj" fmla="val 0"/>
                </a:avLst>
              </a:prstGeom>
              <a:solidFill>
                <a:srgbClr val="3B7EA1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en-US" sz="1050" dirty="0"/>
              </a:p>
            </p:txBody>
          </p:sp>
          <p:sp>
            <p:nvSpPr>
              <p:cNvPr id="107" name="Shape 168">
                <a:extLst>
                  <a:ext uri="{FF2B5EF4-FFF2-40B4-BE49-F238E27FC236}">
                    <a16:creationId xmlns:a16="http://schemas.microsoft.com/office/drawing/2014/main" id="{9890C1EC-F849-4977-A640-7C766754F91B}"/>
                  </a:ext>
                </a:extLst>
              </p:cNvPr>
              <p:cNvSpPr/>
              <p:nvPr/>
            </p:nvSpPr>
            <p:spPr>
              <a:xfrm>
                <a:off x="734787" y="3795451"/>
                <a:ext cx="1188720" cy="82296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27</a:t>
                </a:r>
              </a:p>
            </p:txBody>
          </p:sp>
          <p:sp>
            <p:nvSpPr>
              <p:cNvPr id="108" name="Shape 169">
                <a:extLst>
                  <a:ext uri="{FF2B5EF4-FFF2-40B4-BE49-F238E27FC236}">
                    <a16:creationId xmlns:a16="http://schemas.microsoft.com/office/drawing/2014/main" id="{DE3C768A-B22E-4B5F-B44B-DD912115E60D}"/>
                  </a:ext>
                </a:extLst>
              </p:cNvPr>
              <p:cNvSpPr/>
              <p:nvPr/>
            </p:nvSpPr>
            <p:spPr>
              <a:xfrm>
                <a:off x="2261935" y="3795451"/>
                <a:ext cx="1188720" cy="82296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“Right”</a:t>
                </a:r>
              </a:p>
            </p:txBody>
          </p:sp>
          <p:sp>
            <p:nvSpPr>
              <p:cNvPr id="109" name="Shape 173">
                <a:extLst>
                  <a:ext uri="{FF2B5EF4-FFF2-40B4-BE49-F238E27FC236}">
                    <a16:creationId xmlns:a16="http://schemas.microsoft.com/office/drawing/2014/main" id="{DC6ED0A4-91DE-4D5B-B445-D1DFE955CFC6}"/>
                  </a:ext>
                </a:extLst>
              </p:cNvPr>
              <p:cNvSpPr/>
              <p:nvPr/>
            </p:nvSpPr>
            <p:spPr>
              <a:xfrm>
                <a:off x="2267274" y="2817054"/>
                <a:ext cx="1188720" cy="82296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State “Right 1”</a:t>
                </a:r>
              </a:p>
            </p:txBody>
          </p:sp>
          <p:sp>
            <p:nvSpPr>
              <p:cNvPr id="111" name="Shape 192">
                <a:extLst>
                  <a:ext uri="{FF2B5EF4-FFF2-40B4-BE49-F238E27FC236}">
                    <a16:creationId xmlns:a16="http://schemas.microsoft.com/office/drawing/2014/main" id="{F47AE53E-3197-4727-8160-AA372CEB8137}"/>
                  </a:ext>
                </a:extLst>
              </p:cNvPr>
              <p:cNvSpPr txBox="1"/>
              <p:nvPr/>
            </p:nvSpPr>
            <p:spPr>
              <a:xfrm>
                <a:off x="2133213" y="2306799"/>
                <a:ext cx="1488634" cy="4124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/>
                <a:r>
                  <a:rPr lang="en-US" sz="2000" b="1" dirty="0"/>
                  <a:t>Evaluate</a:t>
                </a:r>
                <a:endParaRPr lang="en-US" sz="2000" dirty="0"/>
              </a:p>
            </p:txBody>
          </p:sp>
          <p:sp>
            <p:nvSpPr>
              <p:cNvPr id="112" name="Shape 213">
                <a:extLst>
                  <a:ext uri="{FF2B5EF4-FFF2-40B4-BE49-F238E27FC236}">
                    <a16:creationId xmlns:a16="http://schemas.microsoft.com/office/drawing/2014/main" id="{BB2BABBF-8DE3-4034-85A7-AF5083848090}"/>
                  </a:ext>
                </a:extLst>
              </p:cNvPr>
              <p:cNvSpPr/>
              <p:nvPr/>
            </p:nvSpPr>
            <p:spPr>
              <a:xfrm>
                <a:off x="1399372" y="5069259"/>
                <a:ext cx="1554480" cy="6400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113" name="Shape 214">
                <a:extLst>
                  <a:ext uri="{FF2B5EF4-FFF2-40B4-BE49-F238E27FC236}">
                    <a16:creationId xmlns:a16="http://schemas.microsoft.com/office/drawing/2014/main" id="{5B86BAD8-B2AB-4BB9-88C8-AFA6CF2BCC21}"/>
                  </a:ext>
                </a:extLst>
              </p:cNvPr>
              <p:cNvSpPr/>
              <p:nvPr/>
            </p:nvSpPr>
            <p:spPr>
              <a:xfrm>
                <a:off x="1399372" y="6065520"/>
                <a:ext cx="1554480" cy="6400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Initial state</a:t>
                </a:r>
              </a:p>
            </p:txBody>
          </p:sp>
          <p:cxnSp>
            <p:nvCxnSpPr>
              <p:cNvPr id="114" name="Shape 219">
                <a:extLst>
                  <a:ext uri="{FF2B5EF4-FFF2-40B4-BE49-F238E27FC236}">
                    <a16:creationId xmlns:a16="http://schemas.microsoft.com/office/drawing/2014/main" id="{1784103B-B44D-4A88-A7A6-6BA87EB65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6612" y="5734593"/>
                <a:ext cx="0" cy="3048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hape 218">
                <a:extLst>
                  <a:ext uri="{FF2B5EF4-FFF2-40B4-BE49-F238E27FC236}">
                    <a16:creationId xmlns:a16="http://schemas.microsoft.com/office/drawing/2014/main" id="{A4A144BA-EEFB-4CA0-AF50-D45FEA26817B}"/>
                  </a:ext>
                </a:extLst>
              </p:cNvPr>
              <p:cNvCxnSpPr>
                <a:cxnSpLocks/>
                <a:stCxn id="112" idx="0"/>
              </p:cNvCxnSpPr>
              <p:nvPr/>
            </p:nvCxnSpPr>
            <p:spPr>
              <a:xfrm flipV="1">
                <a:off x="2176612" y="4669971"/>
                <a:ext cx="631902" cy="3992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hape 175">
              <a:extLst>
                <a:ext uri="{FF2B5EF4-FFF2-40B4-BE49-F238E27FC236}">
                  <a16:creationId xmlns:a16="http://schemas.microsoft.com/office/drawing/2014/main" id="{3AFCAA9A-3EF7-4BE6-A400-8822F80AC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634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049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0C0B5E-FE4B-4A1F-ABC3-5F4D2370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en-US" dirty="0"/>
              <a:t>Q-Learning First Training Sample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17CEE9-30C5-409D-B7EC-6B59D23F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765598"/>
          </a:xfrm>
        </p:spPr>
        <p:txBody>
          <a:bodyPr/>
          <a:lstStyle/>
          <a:p>
            <a:r>
              <a:rPr lang="en-US" sz="2000" dirty="0"/>
              <a:t>Our Q-table now shows our </a:t>
            </a:r>
            <a:r>
              <a:rPr lang="en-US" sz="2000" b="1" dirty="0"/>
              <a:t>inputs</a:t>
            </a:r>
            <a:r>
              <a:rPr lang="en-US" sz="2000" dirty="0"/>
              <a:t> (state) and </a:t>
            </a:r>
            <a:r>
              <a:rPr lang="en-US" sz="2000" b="1" dirty="0"/>
              <a:t>outputs</a:t>
            </a:r>
            <a:r>
              <a:rPr lang="en-US" sz="2000" dirty="0"/>
              <a:t> (action, reward pairs), so …</a:t>
            </a:r>
          </a:p>
          <a:p>
            <a:r>
              <a:rPr lang="en-US" sz="2000" b="1" dirty="0"/>
              <a:t>We have our first training sample for our network!</a:t>
            </a:r>
          </a:p>
          <a:p>
            <a:r>
              <a:rPr lang="en-US" sz="2000" dirty="0"/>
              <a:t>Results will essentially be totally random at first, but network will improve with time!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265AFA-B848-4ABE-BC33-A8BA1D35864D}"/>
              </a:ext>
            </a:extLst>
          </p:cNvPr>
          <p:cNvGrpSpPr/>
          <p:nvPr/>
        </p:nvGrpSpPr>
        <p:grpSpPr>
          <a:xfrm>
            <a:off x="735726" y="3795451"/>
            <a:ext cx="2714929" cy="2910149"/>
            <a:chOff x="735726" y="3795451"/>
            <a:chExt cx="2714929" cy="2910149"/>
          </a:xfrm>
        </p:grpSpPr>
        <p:cxnSp>
          <p:nvCxnSpPr>
            <p:cNvPr id="22" name="Shape 217">
              <a:extLst>
                <a:ext uri="{FF2B5EF4-FFF2-40B4-BE49-F238E27FC236}">
                  <a16:creationId xmlns:a16="http://schemas.microsoft.com/office/drawing/2014/main" id="{1ABC6A49-C370-4CA0-9F9E-E96904817CD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1289958" y="4653643"/>
              <a:ext cx="886654" cy="415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Shape 168">
              <a:extLst>
                <a:ext uri="{FF2B5EF4-FFF2-40B4-BE49-F238E27FC236}">
                  <a16:creationId xmlns:a16="http://schemas.microsoft.com/office/drawing/2014/main" id="{91D3C166-A1C6-4799-B4D2-8BCDE7D7B2EC}"/>
                </a:ext>
              </a:extLst>
            </p:cNvPr>
            <p:cNvSpPr/>
            <p:nvPr/>
          </p:nvSpPr>
          <p:spPr>
            <a:xfrm>
              <a:off x="735726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27</a:t>
              </a:r>
            </a:p>
          </p:txBody>
        </p:sp>
        <p:sp>
          <p:nvSpPr>
            <p:cNvPr id="24" name="Shape 169">
              <a:extLst>
                <a:ext uri="{FF2B5EF4-FFF2-40B4-BE49-F238E27FC236}">
                  <a16:creationId xmlns:a16="http://schemas.microsoft.com/office/drawing/2014/main" id="{5F3F16A2-9805-4F00-88B0-2E2606D89EA2}"/>
                </a:ext>
              </a:extLst>
            </p:cNvPr>
            <p:cNvSpPr/>
            <p:nvPr/>
          </p:nvSpPr>
          <p:spPr>
            <a:xfrm>
              <a:off x="2261935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14</a:t>
              </a:r>
            </a:p>
          </p:txBody>
        </p:sp>
        <p:sp>
          <p:nvSpPr>
            <p:cNvPr id="27" name="Shape 213">
              <a:extLst>
                <a:ext uri="{FF2B5EF4-FFF2-40B4-BE49-F238E27FC236}">
                  <a16:creationId xmlns:a16="http://schemas.microsoft.com/office/drawing/2014/main" id="{A414D8AB-E225-48D3-A5B5-5BE16D8A6F80}"/>
                </a:ext>
              </a:extLst>
            </p:cNvPr>
            <p:cNvSpPr/>
            <p:nvPr/>
          </p:nvSpPr>
          <p:spPr>
            <a:xfrm>
              <a:off x="1399372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28" name="Shape 214">
              <a:extLst>
                <a:ext uri="{FF2B5EF4-FFF2-40B4-BE49-F238E27FC236}">
                  <a16:creationId xmlns:a16="http://schemas.microsoft.com/office/drawing/2014/main" id="{917B80BF-D9CB-423D-A358-DBA737407EE2}"/>
                </a:ext>
              </a:extLst>
            </p:cNvPr>
            <p:cNvSpPr/>
            <p:nvPr/>
          </p:nvSpPr>
          <p:spPr>
            <a:xfrm>
              <a:off x="1399372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29" name="Shape 219">
              <a:extLst>
                <a:ext uri="{FF2B5EF4-FFF2-40B4-BE49-F238E27FC236}">
                  <a16:creationId xmlns:a16="http://schemas.microsoft.com/office/drawing/2014/main" id="{81A6541E-4815-4FD8-8312-81810C5FE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612" y="5734593"/>
              <a:ext cx="0" cy="3048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hape 218">
              <a:extLst>
                <a:ext uri="{FF2B5EF4-FFF2-40B4-BE49-F238E27FC236}">
                  <a16:creationId xmlns:a16="http://schemas.microsoft.com/office/drawing/2014/main" id="{66E16279-FF1A-47DB-91D9-17493FB37650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176612" y="4669971"/>
              <a:ext cx="631902" cy="3992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735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02E85E-3BA1-434F-B329-E0015D36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Q-Learning First Training Sample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293022-19B1-4CA4-94B0-DDB12CE9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852341"/>
          </a:xfrm>
        </p:spPr>
        <p:txBody>
          <a:bodyPr>
            <a:noAutofit/>
          </a:bodyPr>
          <a:lstStyle/>
          <a:p>
            <a:r>
              <a:rPr lang="en-US" sz="2000" b="1" dirty="0"/>
              <a:t>At runtime it is easy to decide on an action!</a:t>
            </a:r>
          </a:p>
          <a:p>
            <a:r>
              <a:rPr lang="en-US" sz="2000" dirty="0"/>
              <a:t>But note that for </a:t>
            </a:r>
            <a:r>
              <a:rPr lang="en-US" sz="2000" b="1" dirty="0"/>
              <a:t>training,</a:t>
            </a:r>
            <a:r>
              <a:rPr lang="en-US" sz="2000" dirty="0"/>
              <a:t> we could feed any state into the network—</a:t>
            </a:r>
            <a:r>
              <a:rPr lang="en-US" sz="2000" i="1" dirty="0"/>
              <a:t>it doesn’t have to be a sequential process, and it doesn’t really matter what action we choose to generate our next sample</a:t>
            </a:r>
            <a:r>
              <a:rPr lang="en-US" sz="2000" dirty="0"/>
              <a:t>. This is what makes Q-learning an “</a:t>
            </a:r>
            <a:r>
              <a:rPr lang="en-US" sz="2000" b="1" dirty="0"/>
              <a:t>off-policy</a:t>
            </a:r>
            <a:r>
              <a:rPr lang="en-US" sz="2000" dirty="0"/>
              <a:t>” method!</a:t>
            </a:r>
          </a:p>
          <a:p>
            <a:r>
              <a:rPr lang="en-US" sz="2000" dirty="0"/>
              <a:t>This is nice for parallelizing and for exploration/“what-if” scenarios!</a:t>
            </a:r>
          </a:p>
        </p:txBody>
      </p:sp>
      <p:sp>
        <p:nvSpPr>
          <p:cNvPr id="12" name="Shape 272">
            <a:extLst>
              <a:ext uri="{FF2B5EF4-FFF2-40B4-BE49-F238E27FC236}">
                <a16:creationId xmlns:a16="http://schemas.microsoft.com/office/drawing/2014/main" id="{40286177-A73A-4924-83E1-B34027920AA1}"/>
              </a:ext>
            </a:extLst>
          </p:cNvPr>
          <p:cNvSpPr txBox="1"/>
          <p:nvPr/>
        </p:nvSpPr>
        <p:spPr>
          <a:xfrm>
            <a:off x="4612126" y="5030949"/>
            <a:ext cx="1255274" cy="46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/>
              <a:t>Go left!</a:t>
            </a:r>
            <a:endParaRPr lang="en-US" sz="2000" dirty="0"/>
          </a:p>
        </p:txBody>
      </p:sp>
      <p:sp>
        <p:nvSpPr>
          <p:cNvPr id="13" name="Shape 274">
            <a:extLst>
              <a:ext uri="{FF2B5EF4-FFF2-40B4-BE49-F238E27FC236}">
                <a16:creationId xmlns:a16="http://schemas.microsoft.com/office/drawing/2014/main" id="{343197F9-FC97-4BAA-88A7-BEF413D5E8CC}"/>
              </a:ext>
            </a:extLst>
          </p:cNvPr>
          <p:cNvSpPr/>
          <p:nvPr/>
        </p:nvSpPr>
        <p:spPr>
          <a:xfrm>
            <a:off x="6917093" y="4899377"/>
            <a:ext cx="1554480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State 2</a:t>
            </a:r>
          </a:p>
        </p:txBody>
      </p:sp>
      <p:sp>
        <p:nvSpPr>
          <p:cNvPr id="24" name="Shape 220">
            <a:extLst>
              <a:ext uri="{FF2B5EF4-FFF2-40B4-BE49-F238E27FC236}">
                <a16:creationId xmlns:a16="http://schemas.microsoft.com/office/drawing/2014/main" id="{EBB806DE-41C3-594D-A5E7-B0C07B7479BF}"/>
              </a:ext>
            </a:extLst>
          </p:cNvPr>
          <p:cNvSpPr/>
          <p:nvPr/>
        </p:nvSpPr>
        <p:spPr>
          <a:xfrm>
            <a:off x="3937834" y="4990817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050" dirty="0"/>
          </a:p>
        </p:txBody>
      </p:sp>
      <p:sp>
        <p:nvSpPr>
          <p:cNvPr id="25" name="Shape 234">
            <a:extLst>
              <a:ext uri="{FF2B5EF4-FFF2-40B4-BE49-F238E27FC236}">
                <a16:creationId xmlns:a16="http://schemas.microsoft.com/office/drawing/2014/main" id="{79D5E309-DC49-EE45-AC78-90CA04F7E440}"/>
              </a:ext>
            </a:extLst>
          </p:cNvPr>
          <p:cNvSpPr/>
          <p:nvPr/>
        </p:nvSpPr>
        <p:spPr>
          <a:xfrm>
            <a:off x="6023202" y="4990817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0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A3C6A3-21A2-4542-B3F7-087623B11CD7}"/>
              </a:ext>
            </a:extLst>
          </p:cNvPr>
          <p:cNvGrpSpPr/>
          <p:nvPr/>
        </p:nvGrpSpPr>
        <p:grpSpPr>
          <a:xfrm>
            <a:off x="735726" y="3795451"/>
            <a:ext cx="2714929" cy="2910149"/>
            <a:chOff x="735726" y="3795451"/>
            <a:chExt cx="2714929" cy="2910149"/>
          </a:xfrm>
        </p:grpSpPr>
        <p:cxnSp>
          <p:nvCxnSpPr>
            <p:cNvPr id="27" name="Shape 217">
              <a:extLst>
                <a:ext uri="{FF2B5EF4-FFF2-40B4-BE49-F238E27FC236}">
                  <a16:creationId xmlns:a16="http://schemas.microsoft.com/office/drawing/2014/main" id="{CE7BAD62-7888-4341-9083-68D774AFFE78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1289958" y="4653643"/>
              <a:ext cx="886654" cy="415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Shape 168">
              <a:extLst>
                <a:ext uri="{FF2B5EF4-FFF2-40B4-BE49-F238E27FC236}">
                  <a16:creationId xmlns:a16="http://schemas.microsoft.com/office/drawing/2014/main" id="{D002D75D-0E9F-4D80-AD4A-663060B5E16D}"/>
                </a:ext>
              </a:extLst>
            </p:cNvPr>
            <p:cNvSpPr/>
            <p:nvPr/>
          </p:nvSpPr>
          <p:spPr>
            <a:xfrm>
              <a:off x="735726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Left:</a:t>
              </a:r>
            </a:p>
            <a:p>
              <a:pPr algn="ctr"/>
              <a:r>
                <a:rPr lang="en-US" sz="2000" b="1" dirty="0"/>
                <a:t>27</a:t>
              </a:r>
            </a:p>
          </p:txBody>
        </p:sp>
        <p:sp>
          <p:nvSpPr>
            <p:cNvPr id="29" name="Shape 169">
              <a:extLst>
                <a:ext uri="{FF2B5EF4-FFF2-40B4-BE49-F238E27FC236}">
                  <a16:creationId xmlns:a16="http://schemas.microsoft.com/office/drawing/2014/main" id="{C2D28856-F29C-4F8C-B1FE-14DC253595EC}"/>
                </a:ext>
              </a:extLst>
            </p:cNvPr>
            <p:cNvSpPr/>
            <p:nvPr/>
          </p:nvSpPr>
          <p:spPr>
            <a:xfrm>
              <a:off x="2261935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Right:</a:t>
              </a:r>
            </a:p>
            <a:p>
              <a:pPr algn="ctr"/>
              <a:r>
                <a:rPr lang="en-US" sz="2000" b="1" dirty="0"/>
                <a:t>14</a:t>
              </a:r>
            </a:p>
          </p:txBody>
        </p:sp>
        <p:sp>
          <p:nvSpPr>
            <p:cNvPr id="30" name="Shape 213">
              <a:extLst>
                <a:ext uri="{FF2B5EF4-FFF2-40B4-BE49-F238E27FC236}">
                  <a16:creationId xmlns:a16="http://schemas.microsoft.com/office/drawing/2014/main" id="{73BA5E07-183E-4910-B533-86C35CBAC2DC}"/>
                </a:ext>
              </a:extLst>
            </p:cNvPr>
            <p:cNvSpPr/>
            <p:nvPr/>
          </p:nvSpPr>
          <p:spPr>
            <a:xfrm>
              <a:off x="1399372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31" name="Shape 214">
              <a:extLst>
                <a:ext uri="{FF2B5EF4-FFF2-40B4-BE49-F238E27FC236}">
                  <a16:creationId xmlns:a16="http://schemas.microsoft.com/office/drawing/2014/main" id="{C5529CAF-6921-4C8B-9A3E-0F88F47E212C}"/>
                </a:ext>
              </a:extLst>
            </p:cNvPr>
            <p:cNvSpPr/>
            <p:nvPr/>
          </p:nvSpPr>
          <p:spPr>
            <a:xfrm>
              <a:off x="1399372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32" name="Shape 219">
              <a:extLst>
                <a:ext uri="{FF2B5EF4-FFF2-40B4-BE49-F238E27FC236}">
                  <a16:creationId xmlns:a16="http://schemas.microsoft.com/office/drawing/2014/main" id="{A750C474-E81E-4C5E-88E8-AC9477E42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612" y="5734593"/>
              <a:ext cx="0" cy="3048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hape 218">
              <a:extLst>
                <a:ext uri="{FF2B5EF4-FFF2-40B4-BE49-F238E27FC236}">
                  <a16:creationId xmlns:a16="http://schemas.microsoft.com/office/drawing/2014/main" id="{0970946A-19D7-4DF3-B679-AB5F01231E30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2176612" y="4669971"/>
              <a:ext cx="631902" cy="3992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23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B871-34ED-3943-8AB3-1A77F89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en-US" dirty="0"/>
              <a:t>What Is a Platform?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F3A-4C91-F347-9428-2B0C6CE7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A virtual world</a:t>
            </a:r>
          </a:p>
          <a:p>
            <a:r>
              <a:rPr lang="en-US" dirty="0"/>
              <a:t>Provides rules and physics</a:t>
            </a:r>
          </a:p>
          <a:p>
            <a:pPr lvl="1"/>
            <a:r>
              <a:rPr lang="en-US" dirty="0"/>
              <a:t>Gravity</a:t>
            </a:r>
          </a:p>
          <a:p>
            <a:pPr lvl="1"/>
            <a:r>
              <a:rPr lang="en-US" dirty="0"/>
              <a:t>Walls</a:t>
            </a:r>
          </a:p>
          <a:p>
            <a:pPr lvl="1"/>
            <a:r>
              <a:rPr lang="en-US" dirty="0"/>
              <a:t>Hills</a:t>
            </a:r>
          </a:p>
          <a:p>
            <a:r>
              <a:rPr lang="en-US" dirty="0"/>
              <a:t>Cheaper and faster than real world</a:t>
            </a:r>
          </a:p>
        </p:txBody>
      </p:sp>
    </p:spTree>
    <p:extLst>
      <p:ext uri="{BB962C8B-B14F-4D97-AF65-F5344CB8AC3E}">
        <p14:creationId xmlns:p14="http://schemas.microsoft.com/office/powerpoint/2010/main" val="428234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B871-34ED-3943-8AB3-1A77F89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Gazebo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F3A-4C91-F347-9428-2B0C6CE7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72661"/>
          </a:xfrm>
        </p:spPr>
        <p:txBody>
          <a:bodyPr>
            <a:noAutofit/>
          </a:bodyPr>
          <a:lstStyle/>
          <a:p>
            <a:r>
              <a:rPr lang="en-US" dirty="0"/>
              <a:t>Robot simulation environment</a:t>
            </a:r>
          </a:p>
          <a:p>
            <a:r>
              <a:rPr lang="en-US" dirty="0"/>
              <a:t>Build your own robot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D461AD-17BF-4C50-84BE-0A5099C47F67}"/>
              </a:ext>
            </a:extLst>
          </p:cNvPr>
          <p:cNvGrpSpPr>
            <a:grpSpLocks noChangeAspect="1"/>
          </p:cNvGrpSpPr>
          <p:nvPr/>
        </p:nvGrpSpPr>
        <p:grpSpPr>
          <a:xfrm>
            <a:off x="2630326" y="2853856"/>
            <a:ext cx="6931348" cy="3614435"/>
            <a:chOff x="2810614" y="2798494"/>
            <a:chExt cx="6839750" cy="35666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E529A8-B1E8-0342-8146-1FF7FE18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614" y="2798494"/>
              <a:ext cx="6839750" cy="14030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BF58CB-AEC5-474B-AE13-43BC109D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090" y="4236224"/>
              <a:ext cx="3794274" cy="212894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D3156B-7B11-4EC3-8269-B7969AA6A5CC}"/>
              </a:ext>
            </a:extLst>
          </p:cNvPr>
          <p:cNvSpPr txBox="1"/>
          <p:nvPr/>
        </p:nvSpPr>
        <p:spPr>
          <a:xfrm>
            <a:off x="8915400" y="6504801"/>
            <a:ext cx="2667000" cy="276999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r"/>
            <a:r>
              <a:rPr lang="en-US" sz="1200" dirty="0">
                <a:hlinkClick r:id="rId4"/>
              </a:rPr>
              <a:t>https://arxiv.org/pdf/1903.06278.pdf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441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B871-34ED-3943-8AB3-1A77F89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en-US" dirty="0"/>
              <a:t>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EF3A-4C91-F347-9428-2B0C6CE7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Multi-agent environments (hide and seek)</a:t>
            </a:r>
          </a:p>
          <a:p>
            <a:r>
              <a:rPr lang="en-US" dirty="0"/>
              <a:t>Gym Retro (based on retro games)</a:t>
            </a:r>
          </a:p>
        </p:txBody>
      </p:sp>
    </p:spTree>
    <p:extLst>
      <p:ext uri="{BB962C8B-B14F-4D97-AF65-F5344CB8AC3E}">
        <p14:creationId xmlns:p14="http://schemas.microsoft.com/office/powerpoint/2010/main" val="7945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B871-34ED-3943-8AB3-1A77F89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Multi-Agent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483669-1184-8742-AA9D-E1BAD5C7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48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Multiple agents interacting with each other and their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33AF8-BCC3-4C6A-8FB6-0B32B8C0F8D6}"/>
              </a:ext>
            </a:extLst>
          </p:cNvPr>
          <p:cNvSpPr txBox="1"/>
          <p:nvPr/>
        </p:nvSpPr>
        <p:spPr>
          <a:xfrm>
            <a:off x="8305800" y="6501384"/>
            <a:ext cx="3276600" cy="276999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r"/>
            <a:r>
              <a:rPr lang="en-US" sz="1200" dirty="0">
                <a:hlinkClick r:id="rId5"/>
              </a:rPr>
              <a:t>https://openai.com/blog/emergent-tool-use/</a:t>
            </a:r>
            <a:endParaRPr lang="en-US" sz="1200" dirty="0"/>
          </a:p>
        </p:txBody>
      </p:sp>
      <p:pic>
        <p:nvPicPr>
          <p:cNvPr id="6" name="Emergent Tool Use 1e_ Ramp Defense (1080p with 30fps)">
            <a:hlinkClick r:id="" action="ppaction://media"/>
            <a:extLst>
              <a:ext uri="{FF2B5EF4-FFF2-40B4-BE49-F238E27FC236}">
                <a16:creationId xmlns:a16="http://schemas.microsoft.com/office/drawing/2014/main" id="{D8871064-B972-4B74-A698-C985E6936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5494" y="2299062"/>
            <a:ext cx="7261013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B871-34ED-3943-8AB3-1A77F89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Gym Retro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6D5AB-318D-D247-9ADE-838586D3A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6353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Includes games from the Sega Genesis and Sega Master System and Nintendo’s NES, SNES, and Game Boy consoles; it also includes preliminary support for the Sega Game Gear, Nintendo Game Boy Color, Nintendo Game Boy Advance, and NEC </a:t>
            </a:r>
            <a:r>
              <a:rPr lang="en-US" sz="2400" dirty="0" err="1"/>
              <a:t>TurboGrafx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34F29-BE68-4EFA-B818-473DEEEDC0FD}"/>
              </a:ext>
            </a:extLst>
          </p:cNvPr>
          <p:cNvSpPr txBox="1"/>
          <p:nvPr/>
        </p:nvSpPr>
        <p:spPr>
          <a:xfrm>
            <a:off x="9120642" y="6501384"/>
            <a:ext cx="2461758" cy="276999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pPr algn="r"/>
            <a:r>
              <a:rPr lang="en-US" sz="1200" dirty="0">
                <a:hlinkClick r:id="rId7"/>
              </a:rPr>
              <a:t>https://github.com/openai/retro</a:t>
            </a:r>
            <a:endParaRPr lang="en-US" sz="1200" dirty="0"/>
          </a:p>
        </p:txBody>
      </p:sp>
      <p:pic>
        <p:nvPicPr>
          <p:cNvPr id="9" name="ferrari" descr="ferrari">
            <a:hlinkClick r:id="" action="ppaction://media"/>
            <a:extLst>
              <a:ext uri="{FF2B5EF4-FFF2-40B4-BE49-F238E27FC236}">
                <a16:creationId xmlns:a16="http://schemas.microsoft.com/office/drawing/2014/main" id="{FABF3A93-A0A6-4B32-B597-EBF126877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8800" y="3429000"/>
            <a:ext cx="4064209" cy="2844946"/>
          </a:xfrm>
          <a:prstGeom prst="rect">
            <a:avLst/>
          </a:prstGeom>
        </p:spPr>
      </p:pic>
      <p:pic>
        <p:nvPicPr>
          <p:cNvPr id="10" name="gradius3" descr="gradius3">
            <a:hlinkClick r:id="" action="ppaction://media"/>
            <a:extLst>
              <a:ext uri="{FF2B5EF4-FFF2-40B4-BE49-F238E27FC236}">
                <a16:creationId xmlns:a16="http://schemas.microsoft.com/office/drawing/2014/main" id="{8329C039-7A48-44FD-91BE-F6C7B7F0BA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29400" y="3429000"/>
            <a:ext cx="3251367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3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4914-E484-064C-BE5E-FC2FE725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en-US" dirty="0"/>
              <a:t>Custom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E8F5-9543-EB43-A782-8BDF2C16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Google</a:t>
            </a:r>
          </a:p>
          <a:p>
            <a:r>
              <a:rPr lang="en-US" dirty="0"/>
              <a:t>AWS </a:t>
            </a:r>
            <a:r>
              <a:rPr lang="en-US" dirty="0" err="1"/>
              <a:t>DeepRacer</a:t>
            </a:r>
            <a:endParaRPr lang="en-US" dirty="0"/>
          </a:p>
          <a:p>
            <a:r>
              <a:rPr lang="en-US" dirty="0"/>
              <a:t>Unreal Engine</a:t>
            </a:r>
          </a:p>
        </p:txBody>
      </p:sp>
    </p:spTree>
    <p:extLst>
      <p:ext uri="{BB962C8B-B14F-4D97-AF65-F5344CB8AC3E}">
        <p14:creationId xmlns:p14="http://schemas.microsoft.com/office/powerpoint/2010/main" val="138034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EEA1-A093-8E46-9D82-7DB0B310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94D706-E24D-0245-90BC-BEC7B16E9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sz="2800" dirty="0"/>
              <a:t>A technique to allow an agent to take actions and interact with an environment to maximize the total rewards</a:t>
            </a:r>
          </a:p>
          <a:p>
            <a:r>
              <a:rPr lang="en-US" sz="2800" dirty="0"/>
              <a:t>In other words:</a:t>
            </a:r>
          </a:p>
          <a:p>
            <a:pPr lvl="1"/>
            <a:r>
              <a:rPr lang="en-US" sz="2400" dirty="0"/>
              <a:t>Reward good behavior</a:t>
            </a:r>
          </a:p>
          <a:p>
            <a:pPr lvl="1"/>
            <a:r>
              <a:rPr lang="en-US" sz="2400" dirty="0"/>
              <a:t>Punish bad behavior</a:t>
            </a:r>
          </a:p>
        </p:txBody>
      </p:sp>
    </p:spTree>
    <p:extLst>
      <p:ext uri="{BB962C8B-B14F-4D97-AF65-F5344CB8AC3E}">
        <p14:creationId xmlns:p14="http://schemas.microsoft.com/office/powerpoint/2010/main" val="227352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EEA1-A093-8E46-9D82-7DB0B310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Reinforcement Learning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8C9C-3B29-6D49-84B3-31772D42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981200"/>
          </a:xfrm>
        </p:spPr>
        <p:txBody>
          <a:bodyPr>
            <a:noAutofit/>
          </a:bodyPr>
          <a:lstStyle/>
          <a:p>
            <a:r>
              <a:rPr lang="en-US" sz="2800" dirty="0"/>
              <a:t>The agent takes an action within the environment</a:t>
            </a:r>
          </a:p>
          <a:p>
            <a:r>
              <a:rPr lang="en-US" sz="2800" dirty="0"/>
              <a:t>A reward is issued, and a new state is returned</a:t>
            </a:r>
          </a:p>
          <a:p>
            <a:r>
              <a:rPr lang="en-US" sz="2800" dirty="0"/>
              <a:t>The agent takes another action in the new environment (generated from the state)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9B23B-81AE-E749-8B15-1F80BD06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28" y="3703246"/>
            <a:ext cx="8284144" cy="269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0C8443-6395-4B88-A387-1BCCA5E79961}"/>
              </a:ext>
            </a:extLst>
          </p:cNvPr>
          <p:cNvSpPr txBox="1"/>
          <p:nvPr/>
        </p:nvSpPr>
        <p:spPr>
          <a:xfrm>
            <a:off x="4114800" y="6501384"/>
            <a:ext cx="7467600" cy="27699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/>
            <a:r>
              <a:rPr lang="en-US" sz="1200" dirty="0">
                <a:solidFill>
                  <a:srgbClr val="6C6C6C"/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https://towardsdatascience.com/applications-of-reinforcement-learning-in-real-world-1a94955bcd12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21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BF93288-5396-4F2A-8530-371DC36C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vs. Exploit: Epsilon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3F4F98-952C-46F2-9995-1AD3F5F4D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sz="2800" dirty="0"/>
              <a:t>Epsilon is used to determine whether we use the Q-function to take our next step or if we take a random step.</a:t>
            </a:r>
          </a:p>
          <a:p>
            <a:r>
              <a:rPr lang="en-US" sz="2800" dirty="0"/>
              <a:t>The chance of </a:t>
            </a:r>
            <a:r>
              <a:rPr lang="en-US" sz="2800" b="1" dirty="0"/>
              <a:t>exploiting</a:t>
            </a:r>
            <a:r>
              <a:rPr lang="en-US" sz="2800" dirty="0"/>
              <a:t> the model (using the Q-function) vs. </a:t>
            </a:r>
            <a:r>
              <a:rPr lang="en-US" sz="2800" b="1" dirty="0"/>
              <a:t>exploring</a:t>
            </a:r>
            <a:r>
              <a:rPr lang="en-US" sz="2800" dirty="0"/>
              <a:t> the action space (random step) is determined by the value of epsilon.</a:t>
            </a:r>
          </a:p>
          <a:p>
            <a:r>
              <a:rPr lang="en-US" sz="2800" dirty="0"/>
              <a:t>A typical epsilon is 5% (there is a 5% chance of taking a random action).</a:t>
            </a:r>
          </a:p>
          <a:p>
            <a:r>
              <a:rPr lang="en-US" sz="2800" dirty="0"/>
              <a:t>Epsilon decay is used to reduce the epsilon value over time.</a:t>
            </a:r>
          </a:p>
          <a:p>
            <a:pPr lvl="1"/>
            <a:r>
              <a:rPr lang="en-US" sz="2400" dirty="0"/>
              <a:t>The more we train, the more we trust the Q-function.</a:t>
            </a:r>
          </a:p>
        </p:txBody>
      </p:sp>
    </p:spTree>
    <p:extLst>
      <p:ext uri="{BB962C8B-B14F-4D97-AF65-F5344CB8AC3E}">
        <p14:creationId xmlns:p14="http://schemas.microsoft.com/office/powerpoint/2010/main" val="377699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F750ED7-40EE-4E91-A34A-3B711238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RL Deep: Q-Learning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630BAA-834E-4ACB-8EAC-B2BEC015A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55680" cy="4525963"/>
          </a:xfrm>
        </p:spPr>
        <p:txBody>
          <a:bodyPr/>
          <a:lstStyle/>
          <a:p>
            <a:r>
              <a:rPr lang="en-US" sz="2400" dirty="0"/>
              <a:t>Give our agent memory in the form of a Q-table.</a:t>
            </a:r>
          </a:p>
          <a:p>
            <a:r>
              <a:rPr lang="en-US" sz="2400" dirty="0"/>
              <a:t>The table is of size </a:t>
            </a:r>
            <a:r>
              <a:rPr lang="en-US" sz="2400" b="1" dirty="0"/>
              <a:t>states by actions.</a:t>
            </a:r>
          </a:p>
          <a:p>
            <a:r>
              <a:rPr lang="en-US" sz="2400" dirty="0"/>
              <a:t>Store a value for each state-action combination.</a:t>
            </a:r>
          </a:p>
          <a:p>
            <a:r>
              <a:rPr lang="en-US" sz="2400" dirty="0"/>
              <a:t>The values estimate the reward we get from a particular action (aka Q-values).</a:t>
            </a:r>
          </a:p>
          <a:p>
            <a:r>
              <a:rPr lang="en-US" sz="2400" dirty="0"/>
              <a:t>Higher Q-values imply better chances of getting greater rewards.</a:t>
            </a:r>
          </a:p>
        </p:txBody>
      </p:sp>
    </p:spTree>
    <p:extLst>
      <p:ext uri="{BB962C8B-B14F-4D97-AF65-F5344CB8AC3E}">
        <p14:creationId xmlns:p14="http://schemas.microsoft.com/office/powerpoint/2010/main" val="68155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EEA1-A093-8E46-9D82-7DB0B310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Making RL Deep: Q-Learning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3C89CC-C8E2-004E-BC61-12E5F91B3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new Q-value of the state-action pair is based on the sum of two parts. Ignoring the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for a moment, the first part represents the old Q-value and the second part is the sum of the reward,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we got by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 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 and the discounted estimate of optimal future reward. The very last term returns the maximum Q-value in the next state,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aseline="-25000" dirty="0">
                        <a:latin typeface="Cambria Math" panose="02040503050406030204" pitchFamily="18" charset="0"/>
                      </a:rPr>
                      <m:t> 1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over all actions,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. This is the future reward, which is discounted by the factor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. We do that because we want our agent to focus more on the immediate rewards while not fully ignoring the future rewards. Now to parameter α which is the learning-rate: It determines to what proportion we weigh the two parts into the new Q-value.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3C89CC-C8E2-004E-BC61-12E5F91B3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  <a:blipFill>
                <a:blip r:embed="rId2"/>
                <a:stretch>
                  <a:fillRect l="-833" r="-9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99A88E5-0013-4D17-9BB2-1C82E5B6F7E2}"/>
              </a:ext>
            </a:extLst>
          </p:cNvPr>
          <p:cNvSpPr txBox="1"/>
          <p:nvPr/>
        </p:nvSpPr>
        <p:spPr>
          <a:xfrm>
            <a:off x="6477000" y="6504801"/>
            <a:ext cx="5105400" cy="27699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/>
            <a:r>
              <a:rPr lang="en-US" sz="1200" dirty="0">
                <a:solidFill>
                  <a:srgbClr val="6C6C6C"/>
                </a:solidFill>
              </a:rPr>
              <a:t>Source: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https://www.novatec-gmbh.de/en/blog/introduction-to-q-learning/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987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E203C0-0286-47AF-B7C9-33AC0720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Illustrated,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22781-89AD-B649-84B6-A5F9DC762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38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go left one square or right one square.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3C7E6-58B9-469D-B339-0A20939647BC}"/>
              </a:ext>
            </a:extLst>
          </p:cNvPr>
          <p:cNvGrpSpPr/>
          <p:nvPr/>
        </p:nvGrpSpPr>
        <p:grpSpPr>
          <a:xfrm>
            <a:off x="735726" y="2817054"/>
            <a:ext cx="2720268" cy="3888546"/>
            <a:chOff x="735726" y="2817054"/>
            <a:chExt cx="2720268" cy="3888546"/>
          </a:xfrm>
        </p:grpSpPr>
        <p:sp>
          <p:nvSpPr>
            <p:cNvPr id="48" name="Shape 173">
              <a:extLst>
                <a:ext uri="{FF2B5EF4-FFF2-40B4-BE49-F238E27FC236}">
                  <a16:creationId xmlns:a16="http://schemas.microsoft.com/office/drawing/2014/main" id="{9A794D0E-D2C4-49C3-A9EE-03EC4D0F159E}"/>
                </a:ext>
              </a:extLst>
            </p:cNvPr>
            <p:cNvSpPr/>
            <p:nvPr/>
          </p:nvSpPr>
          <p:spPr>
            <a:xfrm>
              <a:off x="735726" y="2817054"/>
              <a:ext cx="1188720" cy="822960"/>
            </a:xfrm>
            <a:prstGeom prst="rect">
              <a:avLst/>
            </a:prstGeom>
            <a:solidFill>
              <a:srgbClr val="CC8D0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“Left 1”</a:t>
              </a:r>
            </a:p>
          </p:txBody>
        </p:sp>
        <p:cxnSp>
          <p:nvCxnSpPr>
            <p:cNvPr id="49" name="Shape 217">
              <a:extLst>
                <a:ext uri="{FF2B5EF4-FFF2-40B4-BE49-F238E27FC236}">
                  <a16:creationId xmlns:a16="http://schemas.microsoft.com/office/drawing/2014/main" id="{37887B8C-CEAD-4C76-A463-3242F89F5C5F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1289958" y="4653643"/>
              <a:ext cx="886654" cy="415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Shape 168">
              <a:extLst>
                <a:ext uri="{FF2B5EF4-FFF2-40B4-BE49-F238E27FC236}">
                  <a16:creationId xmlns:a16="http://schemas.microsoft.com/office/drawing/2014/main" id="{32A720D4-25F3-4150-ADC5-D22125F9A7F6}"/>
                </a:ext>
              </a:extLst>
            </p:cNvPr>
            <p:cNvSpPr/>
            <p:nvPr/>
          </p:nvSpPr>
          <p:spPr>
            <a:xfrm>
              <a:off x="735726" y="3795451"/>
              <a:ext cx="1188720" cy="822960"/>
            </a:xfrm>
            <a:prstGeom prst="rect">
              <a:avLst/>
            </a:prstGeom>
            <a:solidFill>
              <a:srgbClr val="B3B3B3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“Left”</a:t>
              </a:r>
            </a:p>
          </p:txBody>
        </p:sp>
        <p:sp>
          <p:nvSpPr>
            <p:cNvPr id="51" name="Shape 169">
              <a:extLst>
                <a:ext uri="{FF2B5EF4-FFF2-40B4-BE49-F238E27FC236}">
                  <a16:creationId xmlns:a16="http://schemas.microsoft.com/office/drawing/2014/main" id="{578FA558-837B-46ED-AF26-CC86180EE564}"/>
                </a:ext>
              </a:extLst>
            </p:cNvPr>
            <p:cNvSpPr/>
            <p:nvPr/>
          </p:nvSpPr>
          <p:spPr>
            <a:xfrm>
              <a:off x="2261935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“Right”</a:t>
              </a:r>
            </a:p>
          </p:txBody>
        </p:sp>
        <p:sp>
          <p:nvSpPr>
            <p:cNvPr id="52" name="Shape 173">
              <a:extLst>
                <a:ext uri="{FF2B5EF4-FFF2-40B4-BE49-F238E27FC236}">
                  <a16:creationId xmlns:a16="http://schemas.microsoft.com/office/drawing/2014/main" id="{CBD13A86-80F8-49D6-B151-7D184F79894C}"/>
                </a:ext>
              </a:extLst>
            </p:cNvPr>
            <p:cNvSpPr/>
            <p:nvPr/>
          </p:nvSpPr>
          <p:spPr>
            <a:xfrm>
              <a:off x="2267274" y="2817054"/>
              <a:ext cx="1188720" cy="8229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“Right 1”</a:t>
              </a:r>
            </a:p>
          </p:txBody>
        </p:sp>
        <p:cxnSp>
          <p:nvCxnSpPr>
            <p:cNvPr id="53" name="Shape 175">
              <a:extLst>
                <a:ext uri="{FF2B5EF4-FFF2-40B4-BE49-F238E27FC236}">
                  <a16:creationId xmlns:a16="http://schemas.microsoft.com/office/drawing/2014/main" id="{7A5354D3-9D99-496F-8D63-8A71BC07A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0086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Shape 213">
              <a:extLst>
                <a:ext uri="{FF2B5EF4-FFF2-40B4-BE49-F238E27FC236}">
                  <a16:creationId xmlns:a16="http://schemas.microsoft.com/office/drawing/2014/main" id="{17E08082-97E9-4781-9ABF-01EF23430502}"/>
                </a:ext>
              </a:extLst>
            </p:cNvPr>
            <p:cNvSpPr/>
            <p:nvPr/>
          </p:nvSpPr>
          <p:spPr>
            <a:xfrm>
              <a:off x="1399372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55" name="Shape 214">
              <a:extLst>
                <a:ext uri="{FF2B5EF4-FFF2-40B4-BE49-F238E27FC236}">
                  <a16:creationId xmlns:a16="http://schemas.microsoft.com/office/drawing/2014/main" id="{056EDB52-4AEE-4028-A7DB-4535E589B089}"/>
                </a:ext>
              </a:extLst>
            </p:cNvPr>
            <p:cNvSpPr/>
            <p:nvPr/>
          </p:nvSpPr>
          <p:spPr>
            <a:xfrm>
              <a:off x="1399372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56" name="Shape 219">
              <a:extLst>
                <a:ext uri="{FF2B5EF4-FFF2-40B4-BE49-F238E27FC236}">
                  <a16:creationId xmlns:a16="http://schemas.microsoft.com/office/drawing/2014/main" id="{682893C4-ED7B-48CD-9407-F762748EF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612" y="5734593"/>
              <a:ext cx="0" cy="3048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hape 218">
              <a:extLst>
                <a:ext uri="{FF2B5EF4-FFF2-40B4-BE49-F238E27FC236}">
                  <a16:creationId xmlns:a16="http://schemas.microsoft.com/office/drawing/2014/main" id="{5BB204FF-CD8E-473D-9844-45321D6EB30F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176612" y="4669971"/>
              <a:ext cx="631902" cy="3992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hape 175">
              <a:extLst>
                <a:ext uri="{FF2B5EF4-FFF2-40B4-BE49-F238E27FC236}">
                  <a16:creationId xmlns:a16="http://schemas.microsoft.com/office/drawing/2014/main" id="{9DD42520-9FF4-49AE-B63F-FA914D979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634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80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C521BF-03F8-40B7-B31E-0557EBBF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Illustrated, Part II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666D62-4054-5648-B03A-3B93BE3E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30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go left, then the </a:t>
            </a:r>
            <a:r>
              <a:rPr lang="en-US" i="1" dirty="0"/>
              <a:t>following</a:t>
            </a:r>
            <a:r>
              <a:rPr lang="en-US" dirty="0"/>
              <a:t> step has a max value of 27.</a:t>
            </a:r>
          </a:p>
        </p:txBody>
      </p:sp>
      <p:sp>
        <p:nvSpPr>
          <p:cNvPr id="42" name="Shape 220">
            <a:extLst>
              <a:ext uri="{FF2B5EF4-FFF2-40B4-BE49-F238E27FC236}">
                <a16:creationId xmlns:a16="http://schemas.microsoft.com/office/drawing/2014/main" id="{409D8A94-00D1-42D4-BDDD-4BEDE1206D8F}"/>
              </a:ext>
            </a:extLst>
          </p:cNvPr>
          <p:cNvSpPr/>
          <p:nvPr/>
        </p:nvSpPr>
        <p:spPr>
          <a:xfrm>
            <a:off x="3966741" y="4882268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7EA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B4C2E1-2C1B-4171-AA56-ADA5B680DBA5}"/>
              </a:ext>
            </a:extLst>
          </p:cNvPr>
          <p:cNvGrpSpPr/>
          <p:nvPr/>
        </p:nvGrpSpPr>
        <p:grpSpPr>
          <a:xfrm>
            <a:off x="4713307" y="2819400"/>
            <a:ext cx="2838877" cy="3886200"/>
            <a:chOff x="4713307" y="2819400"/>
            <a:chExt cx="2838877" cy="3886200"/>
          </a:xfrm>
        </p:grpSpPr>
        <p:cxnSp>
          <p:nvCxnSpPr>
            <p:cNvPr id="68" name="Shape 189">
              <a:extLst>
                <a:ext uri="{FF2B5EF4-FFF2-40B4-BE49-F238E27FC236}">
                  <a16:creationId xmlns:a16="http://schemas.microsoft.com/office/drawing/2014/main" id="{7EEE114C-9EF2-46F9-BB00-C80F8531F09F}"/>
                </a:ext>
              </a:extLst>
            </p:cNvPr>
            <p:cNvCxnSpPr>
              <a:cxnSpLocks/>
              <a:stCxn id="73" idx="0"/>
              <a:endCxn id="72" idx="2"/>
            </p:cNvCxnSpPr>
            <p:nvPr/>
          </p:nvCxnSpPr>
          <p:spPr>
            <a:xfrm flipV="1">
              <a:off x="5307667" y="3337646"/>
              <a:ext cx="825079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hape 191">
              <a:extLst>
                <a:ext uri="{FF2B5EF4-FFF2-40B4-BE49-F238E27FC236}">
                  <a16:creationId xmlns:a16="http://schemas.microsoft.com/office/drawing/2014/main" id="{1670B463-A560-496E-9A8F-AF811F772756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6132746" y="3337646"/>
              <a:ext cx="825078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hape 223">
              <a:extLst>
                <a:ext uri="{FF2B5EF4-FFF2-40B4-BE49-F238E27FC236}">
                  <a16:creationId xmlns:a16="http://schemas.microsoft.com/office/drawing/2014/main" id="{59893F16-2811-48D1-A4C0-9CDFADF22D42}"/>
                </a:ext>
              </a:extLst>
            </p:cNvPr>
            <p:cNvCxnSpPr>
              <a:cxnSpLocks/>
              <a:stCxn id="75" idx="0"/>
              <a:endCxn id="73" idx="2"/>
            </p:cNvCxnSpPr>
            <p:nvPr/>
          </p:nvCxnSpPr>
          <p:spPr>
            <a:xfrm flipH="1" flipV="1">
              <a:off x="5307667" y="4618411"/>
              <a:ext cx="778079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hape 224">
              <a:extLst>
                <a:ext uri="{FF2B5EF4-FFF2-40B4-BE49-F238E27FC236}">
                  <a16:creationId xmlns:a16="http://schemas.microsoft.com/office/drawing/2014/main" id="{F57930B4-A5FE-4EAE-9072-57D4880810D1}"/>
                </a:ext>
              </a:extLst>
            </p:cNvPr>
            <p:cNvCxnSpPr>
              <a:cxnSpLocks/>
              <a:stCxn id="75" idx="0"/>
              <a:endCxn id="74" idx="2"/>
            </p:cNvCxnSpPr>
            <p:nvPr/>
          </p:nvCxnSpPr>
          <p:spPr>
            <a:xfrm flipV="1">
              <a:off x="6085746" y="4618411"/>
              <a:ext cx="872078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Shape 165">
              <a:extLst>
                <a:ext uri="{FF2B5EF4-FFF2-40B4-BE49-F238E27FC236}">
                  <a16:creationId xmlns:a16="http://schemas.microsoft.com/office/drawing/2014/main" id="{CC0B7A7C-BF30-41F5-BE23-22942F6D20E2}"/>
                </a:ext>
              </a:extLst>
            </p:cNvPr>
            <p:cNvSpPr/>
            <p:nvPr/>
          </p:nvSpPr>
          <p:spPr>
            <a:xfrm>
              <a:off x="4713307" y="2819400"/>
              <a:ext cx="2838877" cy="51824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Max is 27!</a:t>
              </a:r>
            </a:p>
          </p:txBody>
        </p:sp>
        <p:sp>
          <p:nvSpPr>
            <p:cNvPr id="73" name="Shape 180">
              <a:extLst>
                <a:ext uri="{FF2B5EF4-FFF2-40B4-BE49-F238E27FC236}">
                  <a16:creationId xmlns:a16="http://schemas.microsoft.com/office/drawing/2014/main" id="{9BDA7D20-A3FB-46B2-9728-BB8439266688}"/>
                </a:ext>
              </a:extLst>
            </p:cNvPr>
            <p:cNvSpPr/>
            <p:nvPr/>
          </p:nvSpPr>
          <p:spPr>
            <a:xfrm>
              <a:off x="4713307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Left:</a:t>
              </a:r>
            </a:p>
            <a:p>
              <a:pPr algn="ctr"/>
              <a:r>
                <a:rPr lang="en-US" sz="2000" dirty="0"/>
                <a:t>Q* = 27</a:t>
              </a:r>
            </a:p>
          </p:txBody>
        </p:sp>
        <p:sp>
          <p:nvSpPr>
            <p:cNvPr id="74" name="Shape 188">
              <a:extLst>
                <a:ext uri="{FF2B5EF4-FFF2-40B4-BE49-F238E27FC236}">
                  <a16:creationId xmlns:a16="http://schemas.microsoft.com/office/drawing/2014/main" id="{5C357F6C-9407-47BB-B30E-04128C519B80}"/>
                </a:ext>
              </a:extLst>
            </p:cNvPr>
            <p:cNvSpPr/>
            <p:nvPr/>
          </p:nvSpPr>
          <p:spPr>
            <a:xfrm>
              <a:off x="6363464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Right:</a:t>
              </a:r>
            </a:p>
            <a:p>
              <a:pPr algn="ctr"/>
              <a:r>
                <a:rPr lang="en-US" sz="2000" dirty="0"/>
                <a:t>Q* = 4</a:t>
              </a:r>
            </a:p>
          </p:txBody>
        </p:sp>
        <p:sp>
          <p:nvSpPr>
            <p:cNvPr id="75" name="Shape 222">
              <a:extLst>
                <a:ext uri="{FF2B5EF4-FFF2-40B4-BE49-F238E27FC236}">
                  <a16:creationId xmlns:a16="http://schemas.microsoft.com/office/drawing/2014/main" id="{BD0879C1-E0F7-40C1-9727-6129EC631E1F}"/>
                </a:ext>
              </a:extLst>
            </p:cNvPr>
            <p:cNvSpPr/>
            <p:nvPr/>
          </p:nvSpPr>
          <p:spPr>
            <a:xfrm>
              <a:off x="5308506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cxnSp>
          <p:nvCxnSpPr>
            <p:cNvPr id="76" name="Shape 226">
              <a:extLst>
                <a:ext uri="{FF2B5EF4-FFF2-40B4-BE49-F238E27FC236}">
                  <a16:creationId xmlns:a16="http://schemas.microsoft.com/office/drawing/2014/main" id="{9C9E775A-18B2-4ECD-B24F-BD4C045AB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5746" y="5737644"/>
              <a:ext cx="0" cy="301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Shape 228">
              <a:extLst>
                <a:ext uri="{FF2B5EF4-FFF2-40B4-BE49-F238E27FC236}">
                  <a16:creationId xmlns:a16="http://schemas.microsoft.com/office/drawing/2014/main" id="{C7673516-BBEB-4A68-A1FB-54300EDAE684}"/>
                </a:ext>
              </a:extLst>
            </p:cNvPr>
            <p:cNvSpPr/>
            <p:nvPr/>
          </p:nvSpPr>
          <p:spPr>
            <a:xfrm>
              <a:off x="5308506" y="6065520"/>
              <a:ext cx="1554480" cy="640080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</a:t>
              </a:r>
            </a:p>
            <a:p>
              <a:pPr algn="ctr"/>
              <a:r>
                <a:rPr lang="en-US" sz="2000" dirty="0"/>
                <a:t>“Left 1”</a:t>
              </a:r>
            </a:p>
          </p:txBody>
        </p:sp>
      </p:grpSp>
      <p:sp>
        <p:nvSpPr>
          <p:cNvPr id="92" name="Shape 243">
            <a:extLst>
              <a:ext uri="{FF2B5EF4-FFF2-40B4-BE49-F238E27FC236}">
                <a16:creationId xmlns:a16="http://schemas.microsoft.com/office/drawing/2014/main" id="{1426D21F-2A3A-43E6-9D4A-27FD862673C2}"/>
              </a:ext>
            </a:extLst>
          </p:cNvPr>
          <p:cNvSpPr txBox="1"/>
          <p:nvPr/>
        </p:nvSpPr>
        <p:spPr>
          <a:xfrm>
            <a:off x="3603399" y="5424676"/>
            <a:ext cx="1275323" cy="37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Evaluate</a:t>
            </a: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17AA9-C631-444C-811A-9379AA1B0B45}"/>
              </a:ext>
            </a:extLst>
          </p:cNvPr>
          <p:cNvGrpSpPr/>
          <p:nvPr/>
        </p:nvGrpSpPr>
        <p:grpSpPr>
          <a:xfrm>
            <a:off x="568182" y="2306799"/>
            <a:ext cx="2887812" cy="4398801"/>
            <a:chOff x="568182" y="2306799"/>
            <a:chExt cx="2887812" cy="4398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B0A8F5-11B8-4A27-A320-C8CC97180359}"/>
                </a:ext>
              </a:extLst>
            </p:cNvPr>
            <p:cNvGrpSpPr/>
            <p:nvPr/>
          </p:nvGrpSpPr>
          <p:grpSpPr>
            <a:xfrm>
              <a:off x="568182" y="2306799"/>
              <a:ext cx="2887812" cy="4398801"/>
              <a:chOff x="568182" y="2306799"/>
              <a:chExt cx="2887812" cy="4398801"/>
            </a:xfrm>
          </p:grpSpPr>
          <p:sp>
            <p:nvSpPr>
              <p:cNvPr id="80" name="Shape 166">
                <a:extLst>
                  <a:ext uri="{FF2B5EF4-FFF2-40B4-BE49-F238E27FC236}">
                    <a16:creationId xmlns:a16="http://schemas.microsoft.com/office/drawing/2014/main" id="{8A4F064B-6584-45D4-A51C-4BCF164BD2B9}"/>
                  </a:ext>
                </a:extLst>
              </p:cNvPr>
              <p:cNvSpPr/>
              <p:nvPr/>
            </p:nvSpPr>
            <p:spPr>
              <a:xfrm>
                <a:off x="585769" y="2706670"/>
                <a:ext cx="1488634" cy="2050152"/>
              </a:xfrm>
              <a:prstGeom prst="roundRect">
                <a:avLst>
                  <a:gd name="adj" fmla="val 0"/>
                </a:avLst>
              </a:prstGeom>
              <a:solidFill>
                <a:srgbClr val="3B7EA1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lang="en-US" sz="1050" dirty="0"/>
              </a:p>
            </p:txBody>
          </p:sp>
          <p:sp>
            <p:nvSpPr>
              <p:cNvPr id="81" name="Shape 173">
                <a:extLst>
                  <a:ext uri="{FF2B5EF4-FFF2-40B4-BE49-F238E27FC236}">
                    <a16:creationId xmlns:a16="http://schemas.microsoft.com/office/drawing/2014/main" id="{0A4ADDDF-162E-446B-A45B-C290E70B62D5}"/>
                  </a:ext>
                </a:extLst>
              </p:cNvPr>
              <p:cNvSpPr/>
              <p:nvPr/>
            </p:nvSpPr>
            <p:spPr>
              <a:xfrm>
                <a:off x="735726" y="2817054"/>
                <a:ext cx="1188720" cy="82296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State “Left 1”</a:t>
                </a:r>
              </a:p>
            </p:txBody>
          </p:sp>
          <p:sp>
            <p:nvSpPr>
              <p:cNvPr id="83" name="Shape 168">
                <a:extLst>
                  <a:ext uri="{FF2B5EF4-FFF2-40B4-BE49-F238E27FC236}">
                    <a16:creationId xmlns:a16="http://schemas.microsoft.com/office/drawing/2014/main" id="{1AD4A265-9B0F-46A5-A2B9-2296755D0963}"/>
                  </a:ext>
                </a:extLst>
              </p:cNvPr>
              <p:cNvSpPr/>
              <p:nvPr/>
            </p:nvSpPr>
            <p:spPr>
              <a:xfrm>
                <a:off x="735726" y="3795451"/>
                <a:ext cx="1188720" cy="82296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“Left”</a:t>
                </a:r>
              </a:p>
            </p:txBody>
          </p:sp>
          <p:sp>
            <p:nvSpPr>
              <p:cNvPr id="84" name="Shape 169">
                <a:extLst>
                  <a:ext uri="{FF2B5EF4-FFF2-40B4-BE49-F238E27FC236}">
                    <a16:creationId xmlns:a16="http://schemas.microsoft.com/office/drawing/2014/main" id="{081D2AEC-F11A-4F3B-B782-205D07F64FB0}"/>
                  </a:ext>
                </a:extLst>
              </p:cNvPr>
              <p:cNvSpPr/>
              <p:nvPr/>
            </p:nvSpPr>
            <p:spPr>
              <a:xfrm>
                <a:off x="2261935" y="3795451"/>
                <a:ext cx="1188720" cy="82296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“Right”</a:t>
                </a:r>
              </a:p>
            </p:txBody>
          </p:sp>
          <p:sp>
            <p:nvSpPr>
              <p:cNvPr id="85" name="Shape 173">
                <a:extLst>
                  <a:ext uri="{FF2B5EF4-FFF2-40B4-BE49-F238E27FC236}">
                    <a16:creationId xmlns:a16="http://schemas.microsoft.com/office/drawing/2014/main" id="{5FEDC946-E634-4D5F-8A2A-A651B446A138}"/>
                  </a:ext>
                </a:extLst>
              </p:cNvPr>
              <p:cNvSpPr/>
              <p:nvPr/>
            </p:nvSpPr>
            <p:spPr>
              <a:xfrm>
                <a:off x="2267274" y="2817054"/>
                <a:ext cx="1188720" cy="82296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State “Right 1”</a:t>
                </a:r>
              </a:p>
            </p:txBody>
          </p:sp>
          <p:cxnSp>
            <p:nvCxnSpPr>
              <p:cNvPr id="86" name="Shape 175">
                <a:extLst>
                  <a:ext uri="{FF2B5EF4-FFF2-40B4-BE49-F238E27FC236}">
                    <a16:creationId xmlns:a16="http://schemas.microsoft.com/office/drawing/2014/main" id="{7B7F1CCB-4ED4-43F2-9861-78470E61C7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086" y="3640014"/>
                <a:ext cx="0" cy="1554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Shape 213">
                <a:extLst>
                  <a:ext uri="{FF2B5EF4-FFF2-40B4-BE49-F238E27FC236}">
                    <a16:creationId xmlns:a16="http://schemas.microsoft.com/office/drawing/2014/main" id="{7E3ADB3E-407D-49EF-BEA2-B62A60C8E9F3}"/>
                  </a:ext>
                </a:extLst>
              </p:cNvPr>
              <p:cNvSpPr/>
              <p:nvPr/>
            </p:nvSpPr>
            <p:spPr>
              <a:xfrm>
                <a:off x="1399372" y="5069259"/>
                <a:ext cx="1554480" cy="64008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Network</a:t>
                </a:r>
              </a:p>
            </p:txBody>
          </p:sp>
          <p:sp>
            <p:nvSpPr>
              <p:cNvPr id="88" name="Shape 214">
                <a:extLst>
                  <a:ext uri="{FF2B5EF4-FFF2-40B4-BE49-F238E27FC236}">
                    <a16:creationId xmlns:a16="http://schemas.microsoft.com/office/drawing/2014/main" id="{53A44B37-7FA3-40E0-913F-12AD52C1E752}"/>
                  </a:ext>
                </a:extLst>
              </p:cNvPr>
              <p:cNvSpPr/>
              <p:nvPr/>
            </p:nvSpPr>
            <p:spPr>
              <a:xfrm>
                <a:off x="1399372" y="6065520"/>
                <a:ext cx="1554480" cy="6400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r>
                  <a:rPr lang="en-US" sz="2000" dirty="0"/>
                  <a:t>Initial state</a:t>
                </a:r>
              </a:p>
            </p:txBody>
          </p:sp>
          <p:cxnSp>
            <p:nvCxnSpPr>
              <p:cNvPr id="89" name="Shape 219">
                <a:extLst>
                  <a:ext uri="{FF2B5EF4-FFF2-40B4-BE49-F238E27FC236}">
                    <a16:creationId xmlns:a16="http://schemas.microsoft.com/office/drawing/2014/main" id="{A6BEE135-F0CE-4D4E-9F90-888B1A3598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6612" y="5734593"/>
                <a:ext cx="0" cy="30480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hape 218">
                <a:extLst>
                  <a:ext uri="{FF2B5EF4-FFF2-40B4-BE49-F238E27FC236}">
                    <a16:creationId xmlns:a16="http://schemas.microsoft.com/office/drawing/2014/main" id="{04AA1FA0-18A0-4A83-BD1D-5B42C31E66C0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V="1">
                <a:off x="2176612" y="4669971"/>
                <a:ext cx="631902" cy="3992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Shape 192">
                <a:extLst>
                  <a:ext uri="{FF2B5EF4-FFF2-40B4-BE49-F238E27FC236}">
                    <a16:creationId xmlns:a16="http://schemas.microsoft.com/office/drawing/2014/main" id="{81BFEA45-5509-488A-BB26-FABC5239D134}"/>
                  </a:ext>
                </a:extLst>
              </p:cNvPr>
              <p:cNvSpPr txBox="1"/>
              <p:nvPr/>
            </p:nvSpPr>
            <p:spPr>
              <a:xfrm>
                <a:off x="568182" y="2306799"/>
                <a:ext cx="1488634" cy="4124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/>
                <a:r>
                  <a:rPr lang="en-US" sz="2000" b="1" dirty="0"/>
                  <a:t>Evaluate</a:t>
                </a:r>
                <a:endParaRPr lang="en-US" sz="2000" dirty="0"/>
              </a:p>
            </p:txBody>
          </p:sp>
          <p:cxnSp>
            <p:nvCxnSpPr>
              <p:cNvPr id="82" name="Shape 217">
                <a:extLst>
                  <a:ext uri="{FF2B5EF4-FFF2-40B4-BE49-F238E27FC236}">
                    <a16:creationId xmlns:a16="http://schemas.microsoft.com/office/drawing/2014/main" id="{25D88299-3162-4EE4-A38F-F51F039B0C64}"/>
                  </a:ext>
                </a:extLst>
              </p:cNvPr>
              <p:cNvCxnSpPr>
                <a:cxnSpLocks/>
                <a:stCxn id="87" idx="0"/>
              </p:cNvCxnSpPr>
              <p:nvPr/>
            </p:nvCxnSpPr>
            <p:spPr>
              <a:xfrm flipH="1" flipV="1">
                <a:off x="1289958" y="4653643"/>
                <a:ext cx="886654" cy="4156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lg" len="lg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hape 175">
              <a:extLst>
                <a:ext uri="{FF2B5EF4-FFF2-40B4-BE49-F238E27FC236}">
                  <a16:creationId xmlns:a16="http://schemas.microsoft.com/office/drawing/2014/main" id="{23C2625F-516E-428A-9A77-3A6BAE63F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634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40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CB1D88-0ACA-40F5-ABAB-2D5674E9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Illustrated, Part III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80F52C-253B-8C47-BA91-8F016B481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30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assign a value of 27 to the left choice.</a:t>
            </a:r>
          </a:p>
        </p:txBody>
      </p:sp>
      <p:sp>
        <p:nvSpPr>
          <p:cNvPr id="48" name="Shape 220">
            <a:extLst>
              <a:ext uri="{FF2B5EF4-FFF2-40B4-BE49-F238E27FC236}">
                <a16:creationId xmlns:a16="http://schemas.microsoft.com/office/drawing/2014/main" id="{F176CD3B-44AE-4CFA-A32D-C608729BD65A}"/>
              </a:ext>
            </a:extLst>
          </p:cNvPr>
          <p:cNvSpPr/>
          <p:nvPr/>
        </p:nvSpPr>
        <p:spPr>
          <a:xfrm>
            <a:off x="3966741" y="4882268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7EA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sp>
        <p:nvSpPr>
          <p:cNvPr id="49" name="Shape 234">
            <a:extLst>
              <a:ext uri="{FF2B5EF4-FFF2-40B4-BE49-F238E27FC236}">
                <a16:creationId xmlns:a16="http://schemas.microsoft.com/office/drawing/2014/main" id="{C48FA647-2E3B-4804-B4AF-092AF8692E44}"/>
              </a:ext>
            </a:extLst>
          </p:cNvPr>
          <p:cNvSpPr/>
          <p:nvPr/>
        </p:nvSpPr>
        <p:spPr>
          <a:xfrm>
            <a:off x="7935379" y="4882268"/>
            <a:ext cx="548640" cy="548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7EA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en-US" sz="1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2BBC3E-E65F-4E35-BB37-20EC034BB4F8}"/>
              </a:ext>
            </a:extLst>
          </p:cNvPr>
          <p:cNvGrpSpPr/>
          <p:nvPr/>
        </p:nvGrpSpPr>
        <p:grpSpPr>
          <a:xfrm>
            <a:off x="8717574" y="3209620"/>
            <a:ext cx="2813732" cy="3495980"/>
            <a:chOff x="8717574" y="3209620"/>
            <a:chExt cx="2813732" cy="3495980"/>
          </a:xfrm>
        </p:grpSpPr>
        <p:cxnSp>
          <p:nvCxnSpPr>
            <p:cNvPr id="51" name="Shape 239">
              <a:extLst>
                <a:ext uri="{FF2B5EF4-FFF2-40B4-BE49-F238E27FC236}">
                  <a16:creationId xmlns:a16="http://schemas.microsoft.com/office/drawing/2014/main" id="{87F49BA2-ED14-463D-A9CA-C31DEDD67C30}"/>
                </a:ext>
              </a:extLst>
            </p:cNvPr>
            <p:cNvCxnSpPr>
              <a:cxnSpLocks/>
              <a:stCxn id="63" idx="0"/>
              <a:endCxn id="60" idx="2"/>
            </p:cNvCxnSpPr>
            <p:nvPr/>
          </p:nvCxnSpPr>
          <p:spPr>
            <a:xfrm flipH="1" flipV="1">
              <a:off x="9311934" y="4618411"/>
              <a:ext cx="777240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hape 240">
              <a:extLst>
                <a:ext uri="{FF2B5EF4-FFF2-40B4-BE49-F238E27FC236}">
                  <a16:creationId xmlns:a16="http://schemas.microsoft.com/office/drawing/2014/main" id="{D46F2F37-D1C0-4A36-A18D-F30738778B3E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V="1">
              <a:off x="10089174" y="4618411"/>
              <a:ext cx="847772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Shape 194">
              <a:extLst>
                <a:ext uri="{FF2B5EF4-FFF2-40B4-BE49-F238E27FC236}">
                  <a16:creationId xmlns:a16="http://schemas.microsoft.com/office/drawing/2014/main" id="{64544F9B-717C-4D8A-95BE-AD25D2A5ACDB}"/>
                </a:ext>
              </a:extLst>
            </p:cNvPr>
            <p:cNvSpPr/>
            <p:nvPr/>
          </p:nvSpPr>
          <p:spPr>
            <a:xfrm>
              <a:off x="8717574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27</a:t>
              </a:r>
            </a:p>
          </p:txBody>
        </p:sp>
        <p:sp>
          <p:nvSpPr>
            <p:cNvPr id="61" name="Shape 195">
              <a:extLst>
                <a:ext uri="{FF2B5EF4-FFF2-40B4-BE49-F238E27FC236}">
                  <a16:creationId xmlns:a16="http://schemas.microsoft.com/office/drawing/2014/main" id="{632F66FA-EFD6-4019-9CD0-A17A67DA4E19}"/>
                </a:ext>
              </a:extLst>
            </p:cNvPr>
            <p:cNvSpPr/>
            <p:nvPr/>
          </p:nvSpPr>
          <p:spPr>
            <a:xfrm>
              <a:off x="10342586" y="3795451"/>
              <a:ext cx="1188720" cy="822960"/>
            </a:xfrm>
            <a:prstGeom prst="rect">
              <a:avLst/>
            </a:prstGeom>
            <a:solidFill>
              <a:srgbClr val="B3B3B3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“Right”</a:t>
              </a:r>
            </a:p>
          </p:txBody>
        </p:sp>
        <p:sp>
          <p:nvSpPr>
            <p:cNvPr id="63" name="Shape 237">
              <a:extLst>
                <a:ext uri="{FF2B5EF4-FFF2-40B4-BE49-F238E27FC236}">
                  <a16:creationId xmlns:a16="http://schemas.microsoft.com/office/drawing/2014/main" id="{6B59E688-8633-4BB3-8F1B-345D2523B32C}"/>
                </a:ext>
              </a:extLst>
            </p:cNvPr>
            <p:cNvSpPr/>
            <p:nvPr/>
          </p:nvSpPr>
          <p:spPr>
            <a:xfrm>
              <a:off x="9311934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64" name="Shape 238">
              <a:extLst>
                <a:ext uri="{FF2B5EF4-FFF2-40B4-BE49-F238E27FC236}">
                  <a16:creationId xmlns:a16="http://schemas.microsoft.com/office/drawing/2014/main" id="{387564D3-8856-4373-986C-909A1637578F}"/>
                </a:ext>
              </a:extLst>
            </p:cNvPr>
            <p:cNvSpPr/>
            <p:nvPr/>
          </p:nvSpPr>
          <p:spPr>
            <a:xfrm>
              <a:off x="9311934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65" name="Shape 241">
              <a:extLst>
                <a:ext uri="{FF2B5EF4-FFF2-40B4-BE49-F238E27FC236}">
                  <a16:creationId xmlns:a16="http://schemas.microsoft.com/office/drawing/2014/main" id="{F5620980-0943-46F4-A7A5-61042BD23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9174" y="5737644"/>
              <a:ext cx="0" cy="301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Shape 201">
              <a:extLst>
                <a:ext uri="{FF2B5EF4-FFF2-40B4-BE49-F238E27FC236}">
                  <a16:creationId xmlns:a16="http://schemas.microsoft.com/office/drawing/2014/main" id="{EBD835F7-66C5-45CE-9B1C-B8470410DCDD}"/>
                </a:ext>
              </a:extLst>
            </p:cNvPr>
            <p:cNvSpPr txBox="1"/>
            <p:nvPr/>
          </p:nvSpPr>
          <p:spPr>
            <a:xfrm>
              <a:off x="8778074" y="3209620"/>
              <a:ext cx="1076472" cy="428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Update</a:t>
              </a:r>
              <a:endParaRPr lang="en-US" sz="20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42C955-7AED-4544-B4EF-64D8624ADBF8}"/>
              </a:ext>
            </a:extLst>
          </p:cNvPr>
          <p:cNvGrpSpPr/>
          <p:nvPr/>
        </p:nvGrpSpPr>
        <p:grpSpPr>
          <a:xfrm>
            <a:off x="4713307" y="2819400"/>
            <a:ext cx="2838877" cy="3886200"/>
            <a:chOff x="4713307" y="2819400"/>
            <a:chExt cx="2838877" cy="3886200"/>
          </a:xfrm>
        </p:grpSpPr>
        <p:cxnSp>
          <p:nvCxnSpPr>
            <p:cNvPr id="67" name="Shape 189">
              <a:extLst>
                <a:ext uri="{FF2B5EF4-FFF2-40B4-BE49-F238E27FC236}">
                  <a16:creationId xmlns:a16="http://schemas.microsoft.com/office/drawing/2014/main" id="{DECD6AE9-9FF1-4E38-886B-A93478D8B207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5307667" y="3337646"/>
              <a:ext cx="825079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hape 191">
              <a:extLst>
                <a:ext uri="{FF2B5EF4-FFF2-40B4-BE49-F238E27FC236}">
                  <a16:creationId xmlns:a16="http://schemas.microsoft.com/office/drawing/2014/main" id="{228285C6-3200-45A2-8F0C-53E5E8A73653}"/>
                </a:ext>
              </a:extLst>
            </p:cNvPr>
            <p:cNvCxnSpPr>
              <a:cxnSpLocks/>
              <a:stCxn id="73" idx="0"/>
              <a:endCxn id="71" idx="2"/>
            </p:cNvCxnSpPr>
            <p:nvPr/>
          </p:nvCxnSpPr>
          <p:spPr>
            <a:xfrm flipH="1" flipV="1">
              <a:off x="6132746" y="3337646"/>
              <a:ext cx="825078" cy="45780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hape 223">
              <a:extLst>
                <a:ext uri="{FF2B5EF4-FFF2-40B4-BE49-F238E27FC236}">
                  <a16:creationId xmlns:a16="http://schemas.microsoft.com/office/drawing/2014/main" id="{EECC2177-0684-4441-8B3E-08FF54D38B81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5307667" y="4618411"/>
              <a:ext cx="778079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hape 224">
              <a:extLst>
                <a:ext uri="{FF2B5EF4-FFF2-40B4-BE49-F238E27FC236}">
                  <a16:creationId xmlns:a16="http://schemas.microsoft.com/office/drawing/2014/main" id="{62CFCC66-14F3-4DA4-AD15-D3B9D388EA5F}"/>
                </a:ext>
              </a:extLst>
            </p:cNvPr>
            <p:cNvCxnSpPr>
              <a:cxnSpLocks/>
              <a:stCxn id="74" idx="0"/>
              <a:endCxn id="73" idx="2"/>
            </p:cNvCxnSpPr>
            <p:nvPr/>
          </p:nvCxnSpPr>
          <p:spPr>
            <a:xfrm flipV="1">
              <a:off x="6085746" y="4618411"/>
              <a:ext cx="872078" cy="45084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Shape 165">
              <a:extLst>
                <a:ext uri="{FF2B5EF4-FFF2-40B4-BE49-F238E27FC236}">
                  <a16:creationId xmlns:a16="http://schemas.microsoft.com/office/drawing/2014/main" id="{D9262D21-B80B-4C45-BE8D-BF19503DD750}"/>
                </a:ext>
              </a:extLst>
            </p:cNvPr>
            <p:cNvSpPr/>
            <p:nvPr/>
          </p:nvSpPr>
          <p:spPr>
            <a:xfrm>
              <a:off x="4713307" y="2819400"/>
              <a:ext cx="2838877" cy="51824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/>
                <a:t>Max is 27!</a:t>
              </a:r>
            </a:p>
          </p:txBody>
        </p:sp>
        <p:sp>
          <p:nvSpPr>
            <p:cNvPr id="72" name="Shape 180">
              <a:extLst>
                <a:ext uri="{FF2B5EF4-FFF2-40B4-BE49-F238E27FC236}">
                  <a16:creationId xmlns:a16="http://schemas.microsoft.com/office/drawing/2014/main" id="{652FCFA8-8C00-4105-8694-93610DD94111}"/>
                </a:ext>
              </a:extLst>
            </p:cNvPr>
            <p:cNvSpPr/>
            <p:nvPr/>
          </p:nvSpPr>
          <p:spPr>
            <a:xfrm>
              <a:off x="4713307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Left:</a:t>
              </a:r>
            </a:p>
            <a:p>
              <a:pPr algn="ctr"/>
              <a:r>
                <a:rPr lang="en-US" sz="2000" dirty="0"/>
                <a:t>Q* = 27</a:t>
              </a:r>
            </a:p>
          </p:txBody>
        </p:sp>
        <p:sp>
          <p:nvSpPr>
            <p:cNvPr id="73" name="Shape 188">
              <a:extLst>
                <a:ext uri="{FF2B5EF4-FFF2-40B4-BE49-F238E27FC236}">
                  <a16:creationId xmlns:a16="http://schemas.microsoft.com/office/drawing/2014/main" id="{F3DDBE2B-670D-4E93-AA2C-3F87833B0B96}"/>
                </a:ext>
              </a:extLst>
            </p:cNvPr>
            <p:cNvSpPr/>
            <p:nvPr/>
          </p:nvSpPr>
          <p:spPr>
            <a:xfrm>
              <a:off x="6363464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Right:</a:t>
              </a:r>
            </a:p>
            <a:p>
              <a:pPr algn="ctr"/>
              <a:r>
                <a:rPr lang="en-US" sz="2000" dirty="0"/>
                <a:t>Q* = 4</a:t>
              </a:r>
            </a:p>
          </p:txBody>
        </p:sp>
        <p:sp>
          <p:nvSpPr>
            <p:cNvPr id="74" name="Shape 222">
              <a:extLst>
                <a:ext uri="{FF2B5EF4-FFF2-40B4-BE49-F238E27FC236}">
                  <a16:creationId xmlns:a16="http://schemas.microsoft.com/office/drawing/2014/main" id="{A328258C-A3D0-409E-8EDC-E1909D344F39}"/>
                </a:ext>
              </a:extLst>
            </p:cNvPr>
            <p:cNvSpPr/>
            <p:nvPr/>
          </p:nvSpPr>
          <p:spPr>
            <a:xfrm>
              <a:off x="5308506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cxnSp>
          <p:nvCxnSpPr>
            <p:cNvPr id="75" name="Shape 226">
              <a:extLst>
                <a:ext uri="{FF2B5EF4-FFF2-40B4-BE49-F238E27FC236}">
                  <a16:creationId xmlns:a16="http://schemas.microsoft.com/office/drawing/2014/main" id="{408EA3CD-33FB-4A27-8050-5D3B4084C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5746" y="5737644"/>
              <a:ext cx="0" cy="3017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Shape 228">
              <a:extLst>
                <a:ext uri="{FF2B5EF4-FFF2-40B4-BE49-F238E27FC236}">
                  <a16:creationId xmlns:a16="http://schemas.microsoft.com/office/drawing/2014/main" id="{F997C6B7-5CD3-487F-823F-7308B4B0D413}"/>
                </a:ext>
              </a:extLst>
            </p:cNvPr>
            <p:cNvSpPr/>
            <p:nvPr/>
          </p:nvSpPr>
          <p:spPr>
            <a:xfrm>
              <a:off x="5308506" y="6065520"/>
              <a:ext cx="1554480" cy="640080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</a:t>
              </a:r>
            </a:p>
            <a:p>
              <a:pPr algn="ctr"/>
              <a:r>
                <a:rPr lang="en-US" sz="2000" dirty="0"/>
                <a:t>“Left 1”</a:t>
              </a:r>
            </a:p>
          </p:txBody>
        </p:sp>
      </p:grpSp>
      <p:sp>
        <p:nvSpPr>
          <p:cNvPr id="89" name="Shape 243">
            <a:extLst>
              <a:ext uri="{FF2B5EF4-FFF2-40B4-BE49-F238E27FC236}">
                <a16:creationId xmlns:a16="http://schemas.microsoft.com/office/drawing/2014/main" id="{D8201EAB-6632-466C-85B4-53708FE92F7A}"/>
              </a:ext>
            </a:extLst>
          </p:cNvPr>
          <p:cNvSpPr txBox="1"/>
          <p:nvPr/>
        </p:nvSpPr>
        <p:spPr>
          <a:xfrm>
            <a:off x="3603399" y="5424676"/>
            <a:ext cx="1275323" cy="37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Evaluate</a:t>
            </a:r>
            <a:endParaRPr lang="en-US" sz="2000" dirty="0"/>
          </a:p>
        </p:txBody>
      </p:sp>
      <p:sp>
        <p:nvSpPr>
          <p:cNvPr id="90" name="Shape 244">
            <a:extLst>
              <a:ext uri="{FF2B5EF4-FFF2-40B4-BE49-F238E27FC236}">
                <a16:creationId xmlns:a16="http://schemas.microsoft.com/office/drawing/2014/main" id="{FA2E868D-1A5A-4DC2-8332-BFEBF0F86FC9}"/>
              </a:ext>
            </a:extLst>
          </p:cNvPr>
          <p:cNvSpPr txBox="1"/>
          <p:nvPr/>
        </p:nvSpPr>
        <p:spPr>
          <a:xfrm>
            <a:off x="7615340" y="5424676"/>
            <a:ext cx="1188719" cy="43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2000" b="1" dirty="0"/>
              <a:t>Go back</a:t>
            </a: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152DE2-6F55-49ED-A0AB-DEAC277A6BD7}"/>
              </a:ext>
            </a:extLst>
          </p:cNvPr>
          <p:cNvGrpSpPr/>
          <p:nvPr/>
        </p:nvGrpSpPr>
        <p:grpSpPr>
          <a:xfrm>
            <a:off x="568182" y="2306799"/>
            <a:ext cx="2887812" cy="4398801"/>
            <a:chOff x="568182" y="2306799"/>
            <a:chExt cx="2887812" cy="4398801"/>
          </a:xfrm>
        </p:grpSpPr>
        <p:sp>
          <p:nvSpPr>
            <p:cNvPr id="91" name="Shape 166">
              <a:extLst>
                <a:ext uri="{FF2B5EF4-FFF2-40B4-BE49-F238E27FC236}">
                  <a16:creationId xmlns:a16="http://schemas.microsoft.com/office/drawing/2014/main" id="{A1633325-6E9D-4C21-B1CB-DFA77C4C1D0C}"/>
                </a:ext>
              </a:extLst>
            </p:cNvPr>
            <p:cNvSpPr/>
            <p:nvPr/>
          </p:nvSpPr>
          <p:spPr>
            <a:xfrm>
              <a:off x="585769" y="2706670"/>
              <a:ext cx="1488634" cy="2050152"/>
            </a:xfrm>
            <a:prstGeom prst="roundRect">
              <a:avLst>
                <a:gd name="adj" fmla="val 0"/>
              </a:avLst>
            </a:prstGeom>
            <a:solidFill>
              <a:srgbClr val="3B7EA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en-US" sz="1050" dirty="0"/>
            </a:p>
          </p:txBody>
        </p:sp>
        <p:sp>
          <p:nvSpPr>
            <p:cNvPr id="92" name="Shape 173">
              <a:extLst>
                <a:ext uri="{FF2B5EF4-FFF2-40B4-BE49-F238E27FC236}">
                  <a16:creationId xmlns:a16="http://schemas.microsoft.com/office/drawing/2014/main" id="{6C69CF5B-955A-4728-91E5-801299596CE4}"/>
                </a:ext>
              </a:extLst>
            </p:cNvPr>
            <p:cNvSpPr/>
            <p:nvPr/>
          </p:nvSpPr>
          <p:spPr>
            <a:xfrm>
              <a:off x="735726" y="2817054"/>
              <a:ext cx="1188720" cy="822960"/>
            </a:xfrm>
            <a:prstGeom prst="rect">
              <a:avLst/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“Left 1”</a:t>
              </a:r>
            </a:p>
          </p:txBody>
        </p:sp>
        <p:cxnSp>
          <p:nvCxnSpPr>
            <p:cNvPr id="78" name="Shape 217">
              <a:extLst>
                <a:ext uri="{FF2B5EF4-FFF2-40B4-BE49-F238E27FC236}">
                  <a16:creationId xmlns:a16="http://schemas.microsoft.com/office/drawing/2014/main" id="{913882C8-1E9D-45B0-A817-3B715CF39471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H="1" flipV="1">
              <a:off x="1289958" y="4653643"/>
              <a:ext cx="886654" cy="415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Shape 168">
              <a:extLst>
                <a:ext uri="{FF2B5EF4-FFF2-40B4-BE49-F238E27FC236}">
                  <a16:creationId xmlns:a16="http://schemas.microsoft.com/office/drawing/2014/main" id="{83AB751A-6AC3-4186-B3FE-5726AF8D792B}"/>
                </a:ext>
              </a:extLst>
            </p:cNvPr>
            <p:cNvSpPr/>
            <p:nvPr/>
          </p:nvSpPr>
          <p:spPr>
            <a:xfrm>
              <a:off x="735726" y="3795451"/>
              <a:ext cx="1188720" cy="822960"/>
            </a:xfrm>
            <a:prstGeom prst="rect">
              <a:avLst/>
            </a:prstGeom>
            <a:solidFill>
              <a:schemeClr val="accent5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“Left”</a:t>
              </a:r>
            </a:p>
          </p:txBody>
        </p:sp>
        <p:sp>
          <p:nvSpPr>
            <p:cNvPr id="81" name="Shape 169">
              <a:extLst>
                <a:ext uri="{FF2B5EF4-FFF2-40B4-BE49-F238E27FC236}">
                  <a16:creationId xmlns:a16="http://schemas.microsoft.com/office/drawing/2014/main" id="{73D22BBB-AE03-430A-AEB3-A504B60D796E}"/>
                </a:ext>
              </a:extLst>
            </p:cNvPr>
            <p:cNvSpPr/>
            <p:nvPr/>
          </p:nvSpPr>
          <p:spPr>
            <a:xfrm>
              <a:off x="2261935" y="3795451"/>
              <a:ext cx="1188720" cy="8229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“Right”</a:t>
              </a:r>
            </a:p>
          </p:txBody>
        </p:sp>
        <p:sp>
          <p:nvSpPr>
            <p:cNvPr id="82" name="Shape 173">
              <a:extLst>
                <a:ext uri="{FF2B5EF4-FFF2-40B4-BE49-F238E27FC236}">
                  <a16:creationId xmlns:a16="http://schemas.microsoft.com/office/drawing/2014/main" id="{CE8ECB7C-416A-418C-96B2-1AEDB85C124C}"/>
                </a:ext>
              </a:extLst>
            </p:cNvPr>
            <p:cNvSpPr/>
            <p:nvPr/>
          </p:nvSpPr>
          <p:spPr>
            <a:xfrm>
              <a:off x="2267274" y="2817054"/>
              <a:ext cx="1188720" cy="8229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State “Right 1”</a:t>
              </a:r>
            </a:p>
          </p:txBody>
        </p:sp>
        <p:cxnSp>
          <p:nvCxnSpPr>
            <p:cNvPr id="83" name="Shape 175">
              <a:extLst>
                <a:ext uri="{FF2B5EF4-FFF2-40B4-BE49-F238E27FC236}">
                  <a16:creationId xmlns:a16="http://schemas.microsoft.com/office/drawing/2014/main" id="{3D0019BE-3946-412A-9253-51E1E0FD3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0086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Shape 213">
              <a:extLst>
                <a:ext uri="{FF2B5EF4-FFF2-40B4-BE49-F238E27FC236}">
                  <a16:creationId xmlns:a16="http://schemas.microsoft.com/office/drawing/2014/main" id="{EC00F30A-F951-495D-AEB6-B338754B3752}"/>
                </a:ext>
              </a:extLst>
            </p:cNvPr>
            <p:cNvSpPr/>
            <p:nvPr/>
          </p:nvSpPr>
          <p:spPr>
            <a:xfrm>
              <a:off x="1399372" y="5069259"/>
              <a:ext cx="1554480" cy="6400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86" name="Shape 214">
              <a:extLst>
                <a:ext uri="{FF2B5EF4-FFF2-40B4-BE49-F238E27FC236}">
                  <a16:creationId xmlns:a16="http://schemas.microsoft.com/office/drawing/2014/main" id="{52DEF50D-245D-4DFB-8C85-0A74B22750A3}"/>
                </a:ext>
              </a:extLst>
            </p:cNvPr>
            <p:cNvSpPr/>
            <p:nvPr/>
          </p:nvSpPr>
          <p:spPr>
            <a:xfrm>
              <a:off x="1399372" y="6065520"/>
              <a:ext cx="1554480" cy="6400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dirty="0"/>
                <a:t>Initial state</a:t>
              </a:r>
            </a:p>
          </p:txBody>
        </p:sp>
        <p:cxnSp>
          <p:nvCxnSpPr>
            <p:cNvPr id="87" name="Shape 219">
              <a:extLst>
                <a:ext uri="{FF2B5EF4-FFF2-40B4-BE49-F238E27FC236}">
                  <a16:creationId xmlns:a16="http://schemas.microsoft.com/office/drawing/2014/main" id="{C703EC77-0745-4743-801D-F014D21E9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612" y="5734593"/>
              <a:ext cx="0" cy="3048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hape 218">
              <a:extLst>
                <a:ext uri="{FF2B5EF4-FFF2-40B4-BE49-F238E27FC236}">
                  <a16:creationId xmlns:a16="http://schemas.microsoft.com/office/drawing/2014/main" id="{45BF25E7-ABB3-4158-B46A-1B53622852D3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2176612" y="4669971"/>
              <a:ext cx="631902" cy="3992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Shape 192">
              <a:extLst>
                <a:ext uri="{FF2B5EF4-FFF2-40B4-BE49-F238E27FC236}">
                  <a16:creationId xmlns:a16="http://schemas.microsoft.com/office/drawing/2014/main" id="{6BFE356C-162C-4B78-87B6-DF1708438FAC}"/>
                </a:ext>
              </a:extLst>
            </p:cNvPr>
            <p:cNvSpPr txBox="1"/>
            <p:nvPr/>
          </p:nvSpPr>
          <p:spPr>
            <a:xfrm>
              <a:off x="568182" y="2306799"/>
              <a:ext cx="1488634" cy="412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2000" b="1" dirty="0"/>
                <a:t>Evaluate</a:t>
              </a:r>
              <a:endParaRPr lang="en-US" sz="2000" dirty="0"/>
            </a:p>
          </p:txBody>
        </p:sp>
        <p:cxnSp>
          <p:nvCxnSpPr>
            <p:cNvPr id="98" name="Shape 175">
              <a:extLst>
                <a:ext uri="{FF2B5EF4-FFF2-40B4-BE49-F238E27FC236}">
                  <a16:creationId xmlns:a16="http://schemas.microsoft.com/office/drawing/2014/main" id="{62FA339C-6BB9-4C8F-84C5-94D34E28F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634" y="3640014"/>
              <a:ext cx="0" cy="155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55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991</Words>
  <Application>Microsoft Macintosh PowerPoint</Application>
  <PresentationFormat>Widescreen</PresentationFormat>
  <Paragraphs>146</Paragraphs>
  <Slides>18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Deep Reinforcement Learning (DRL)</vt:lpstr>
      <vt:lpstr>Reinforcement Learning</vt:lpstr>
      <vt:lpstr>Reinforcement Learning (cont.)</vt:lpstr>
      <vt:lpstr>Explore vs. Exploit: Epsilon</vt:lpstr>
      <vt:lpstr>Making RL Deep: Q-Learning</vt:lpstr>
      <vt:lpstr>Making RL Deep: Q-Learning (cont.)</vt:lpstr>
      <vt:lpstr>Q-Learning Illustrated, Part I</vt:lpstr>
      <vt:lpstr>Q-Learning Illustrated, Part II</vt:lpstr>
      <vt:lpstr>Q-Learning Illustrated, Part III</vt:lpstr>
      <vt:lpstr>Q-Learning Repeated</vt:lpstr>
      <vt:lpstr>Q-Learning First Training Sample</vt:lpstr>
      <vt:lpstr>Q-Learning First Training Sample (cont.)</vt:lpstr>
      <vt:lpstr>What Is a Platform?</vt:lpstr>
      <vt:lpstr>Gazebo</vt:lpstr>
      <vt:lpstr>OpenAI</vt:lpstr>
      <vt:lpstr>Multi-Agent</vt:lpstr>
      <vt:lpstr>Gym Retro</vt:lpstr>
      <vt:lpstr>Custom Platforms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Robots</dc:title>
  <dc:creator>Brad DesAulniers</dc:creator>
  <cp:lastModifiedBy>Brad DesAulniers</cp:lastModifiedBy>
  <cp:revision>5</cp:revision>
  <dcterms:created xsi:type="dcterms:W3CDTF">2019-03-19T20:33:34Z</dcterms:created>
  <dcterms:modified xsi:type="dcterms:W3CDTF">2022-03-14T16:49:34Z</dcterms:modified>
</cp:coreProperties>
</file>